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Arvo"/>
      <p:regular r:id="rId48"/>
      <p:bold r:id="rId49"/>
      <p:italic r:id="rId50"/>
      <p:boldItalic r:id="rId51"/>
    </p:embeddedFont>
    <p:embeddedFont>
      <p:font typeface="Roboto Condensed"/>
      <p:regular r:id="rId52"/>
      <p:bold r:id="rId53"/>
      <p:italic r:id="rId54"/>
      <p:boldItalic r:id="rId55"/>
    </p:embeddedFont>
    <p:embeddedFont>
      <p:font typeface="Roboto Condensed Light"/>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60" roundtripDataSignature="AMtx7mjhygceLH7/jZZ4H4PhX1xjsTWU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vo-regular.fntdata"/><Relationship Id="rId47" Type="http://schemas.openxmlformats.org/officeDocument/2006/relationships/slide" Target="slides/slide42.xml"/><Relationship Id="rId49" Type="http://schemas.openxmlformats.org/officeDocument/2006/relationships/font" Target="fonts/Arv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vo-boldItalic.fntdata"/><Relationship Id="rId50" Type="http://schemas.openxmlformats.org/officeDocument/2006/relationships/font" Target="fonts/Arvo-italic.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6.xml"/><Relationship Id="rId55" Type="http://schemas.openxmlformats.org/officeDocument/2006/relationships/font" Target="fonts/RobotoCondensed-boldItalic.fntdata"/><Relationship Id="rId10" Type="http://schemas.openxmlformats.org/officeDocument/2006/relationships/slide" Target="slides/slide5.xml"/><Relationship Id="rId54" Type="http://schemas.openxmlformats.org/officeDocument/2006/relationships/font" Target="fonts/RobotoCondensed-italic.fntdata"/><Relationship Id="rId13" Type="http://schemas.openxmlformats.org/officeDocument/2006/relationships/slide" Target="slides/slide8.xml"/><Relationship Id="rId57" Type="http://schemas.openxmlformats.org/officeDocument/2006/relationships/font" Target="fonts/RobotoCondensedLight-bold.fntdata"/><Relationship Id="rId12" Type="http://schemas.openxmlformats.org/officeDocument/2006/relationships/slide" Target="slides/slide7.xml"/><Relationship Id="rId56" Type="http://schemas.openxmlformats.org/officeDocument/2006/relationships/font" Target="fonts/RobotoCondensedLight-regular.fntdata"/><Relationship Id="rId15" Type="http://schemas.openxmlformats.org/officeDocument/2006/relationships/slide" Target="slides/slide10.xml"/><Relationship Id="rId59" Type="http://schemas.openxmlformats.org/officeDocument/2006/relationships/font" Target="fonts/RobotoCondensedLight-boldItalic.fntdata"/><Relationship Id="rId14" Type="http://schemas.openxmlformats.org/officeDocument/2006/relationships/slide" Target="slides/slide9.xml"/><Relationship Id="rId58" Type="http://schemas.openxmlformats.org/officeDocument/2006/relationships/font" Target="fonts/RobotoCondensed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0" i="0" lang="en-US" sz="1800" u="none" strike="noStrike">
                <a:solidFill>
                  <a:srgbClr val="000000"/>
                </a:solidFill>
                <a:latin typeface="Calibri"/>
                <a:ea typeface="Calibri"/>
                <a:cs typeface="Calibri"/>
                <a:sym typeface="Calibri"/>
              </a:rPr>
              <a:t>Mr le président, Mrs les membres du jury </a:t>
            </a:r>
            <a:endParaRPr b="0" i="0" sz="3200" u="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rPr b="0" i="0" lang="en-US" sz="1800" u="none" strike="noStrike">
                <a:solidFill>
                  <a:srgbClr val="000000"/>
                </a:solidFill>
                <a:latin typeface="Calibri"/>
                <a:ea typeface="Calibri"/>
                <a:cs typeface="Calibri"/>
                <a:sym typeface="Calibri"/>
              </a:rPr>
              <a:t>J’ai l’honneur de vous présenter ma mémoire de projet de fin d’études  intitulée : Système automatisé de contrôle de trafic routier,</a:t>
            </a:r>
            <a:endParaRPr sz="1800"/>
          </a:p>
          <a:p>
            <a:pPr indent="0" lvl="0" marL="139700" rtl="0" algn="l">
              <a:lnSpc>
                <a:spcPct val="100000"/>
              </a:lnSpc>
              <a:spcBef>
                <a:spcPts val="0"/>
              </a:spcBef>
              <a:spcAft>
                <a:spcPts val="0"/>
              </a:spcAft>
              <a:buSzPts val="1400"/>
              <a:buNone/>
            </a:pPr>
            <a:r>
              <a:t/>
            </a:r>
            <a:endParaRPr b="0" sz="3200"/>
          </a:p>
          <a:p>
            <a:pPr indent="0" lvl="0" marL="13970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Notre système est développé en utilisant:</a:t>
            </a:r>
            <a:endParaRPr/>
          </a:p>
          <a:p>
            <a:pPr indent="0" lvl="0" marL="0" rtl="0" algn="l">
              <a:lnSpc>
                <a:spcPct val="100000"/>
              </a:lnSpc>
              <a:spcBef>
                <a:spcPts val="0"/>
              </a:spcBef>
              <a:spcAft>
                <a:spcPts val="0"/>
              </a:spcAft>
              <a:buSzPts val="1400"/>
              <a:buNone/>
            </a:pPr>
            <a:r>
              <a:rPr lang="en-US"/>
              <a:t>-l’éditeur de code notepad++</a:t>
            </a:r>
            <a:endParaRPr/>
          </a:p>
          <a:p>
            <a:pPr indent="0" lvl="0" marL="0" rtl="0" algn="l">
              <a:lnSpc>
                <a:spcPct val="100000"/>
              </a:lnSpc>
              <a:spcBef>
                <a:spcPts val="0"/>
              </a:spcBef>
              <a:spcAft>
                <a:spcPts val="0"/>
              </a:spcAft>
              <a:buSzPts val="1400"/>
              <a:buNone/>
            </a:pPr>
            <a:r>
              <a:rPr lang="en-US"/>
              <a:t>-Anaconda: distribution Python qui facilite l’installation de Python et d’un certain nombre de ses bibliothèques tierces les plus souvent utilisées de manière flexible sur Windows ou Linux</a:t>
            </a:r>
            <a:endParaRPr/>
          </a:p>
          <a:p>
            <a:pPr indent="0" lvl="0" marL="0" rtl="0" algn="l">
              <a:lnSpc>
                <a:spcPct val="100000"/>
              </a:lnSpc>
              <a:spcBef>
                <a:spcPts val="0"/>
              </a:spcBef>
              <a:spcAft>
                <a:spcPts val="0"/>
              </a:spcAft>
              <a:buSzPts val="1400"/>
              <a:buNone/>
            </a:pPr>
            <a:r>
              <a:rPr lang="en-US"/>
              <a:t>-Visual studio et cmake pour des tâches de configuration</a:t>
            </a:r>
            <a:endParaRPr/>
          </a:p>
          <a:p>
            <a:pPr indent="0" lvl="0" marL="0" rtl="0" algn="l">
              <a:lnSpc>
                <a:spcPct val="100000"/>
              </a:lnSpc>
              <a:spcBef>
                <a:spcPts val="0"/>
              </a:spcBef>
              <a:spcAft>
                <a:spcPts val="0"/>
              </a:spcAft>
              <a:buSzPts val="1400"/>
              <a:buNone/>
            </a:pPr>
            <a:r>
              <a:rPr lang="en-US"/>
              <a:t>-Google colaboratory: permettant d’écrire et d’exécuter du code Python via le navigateur. C’est un choix incontournable pour des tâches tel que l’entrainement des modèles au lieu de mettre notre machine locale en risque de surchauffe.</a:t>
            </a:r>
            <a:endParaRPr/>
          </a:p>
          <a:p>
            <a:pPr indent="0" lvl="0" marL="0" rtl="0" algn="l">
              <a:lnSpc>
                <a:spcPct val="100000"/>
              </a:lnSpc>
              <a:spcBef>
                <a:spcPts val="0"/>
              </a:spcBef>
              <a:spcAft>
                <a:spcPts val="0"/>
              </a:spcAft>
              <a:buSzPts val="1400"/>
              <a:buNone/>
            </a:pPr>
            <a:r>
              <a:rPr lang="en-US"/>
              <a:t>-Opencv: bibliothèque fournit plusieurs fonctionalités pour la vision par ordinateur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Noto Sans Symbols"/>
              <a:buNone/>
            </a:pPr>
            <a:r>
              <a:rPr lang="en-US" sz="1100">
                <a:solidFill>
                  <a:schemeClr val="dk1"/>
                </a:solidFill>
              </a:rPr>
              <a:t>On aura deux tâches majeurs à réaliser:</a:t>
            </a:r>
            <a:endParaRPr/>
          </a:p>
          <a:p>
            <a:pPr indent="0" lvl="0" marL="0" rtl="0" algn="l">
              <a:lnSpc>
                <a:spcPct val="100000"/>
              </a:lnSpc>
              <a:spcBef>
                <a:spcPts val="0"/>
              </a:spcBef>
              <a:spcAft>
                <a:spcPts val="0"/>
              </a:spcAft>
              <a:buSzPts val="1400"/>
              <a:buFont typeface="Noto Sans Symbols"/>
              <a:buNone/>
            </a:pPr>
            <a:r>
              <a:rPr lang="en-US" sz="1100">
                <a:solidFill>
                  <a:schemeClr val="dk1"/>
                </a:solidFill>
              </a:rPr>
              <a:t>-La détection de plaque de matricule,</a:t>
            </a:r>
            <a:endParaRPr/>
          </a:p>
          <a:p>
            <a:pPr indent="0" lvl="0" marL="0" rtl="0" algn="l">
              <a:lnSpc>
                <a:spcPct val="100000"/>
              </a:lnSpc>
              <a:spcBef>
                <a:spcPts val="0"/>
              </a:spcBef>
              <a:spcAft>
                <a:spcPts val="0"/>
              </a:spcAft>
              <a:buSzPts val="1400"/>
              <a:buFont typeface="Noto Sans Symbols"/>
              <a:buNone/>
            </a:pPr>
            <a:r>
              <a:rPr lang="en-US" sz="1100">
                <a:solidFill>
                  <a:schemeClr val="dk1"/>
                </a:solidFill>
              </a:rPr>
              <a:t>-La reconnaissance de numéro de matricule </a:t>
            </a:r>
            <a:endParaRPr/>
          </a:p>
          <a:p>
            <a:pPr indent="0" lvl="0" marL="0" rtl="0" algn="l">
              <a:lnSpc>
                <a:spcPct val="100000"/>
              </a:lnSpc>
              <a:spcBef>
                <a:spcPts val="0"/>
              </a:spcBef>
              <a:spcAft>
                <a:spcPts val="0"/>
              </a:spcAft>
              <a:buSzPts val="1400"/>
              <a:buFont typeface="Noto Sans Symbols"/>
              <a:buNone/>
            </a:pPr>
            <a:r>
              <a:rPr lang="en-US" sz="1100">
                <a:solidFill>
                  <a:schemeClr val="dk1"/>
                </a:solidFill>
              </a:rPr>
              <a:t>On doit adopter une approche pour chaque étape de façon d’assurer </a:t>
            </a:r>
            <a:r>
              <a:rPr lang="en-US">
                <a:solidFill>
                  <a:schemeClr val="dk1"/>
                </a:solidFill>
              </a:rPr>
              <a:t>la </a:t>
            </a:r>
            <a:r>
              <a:rPr lang="en-US" sz="1100">
                <a:solidFill>
                  <a:schemeClr val="dk1"/>
                </a:solidFill>
              </a:rPr>
              <a:t> </a:t>
            </a:r>
            <a:r>
              <a:rPr lang="en-US">
                <a:solidFill>
                  <a:schemeClr val="dk1"/>
                </a:solidFill>
              </a:rPr>
              <a:t>rapidité </a:t>
            </a:r>
            <a:r>
              <a:rPr lang="en-US" sz="1100">
                <a:solidFill>
                  <a:schemeClr val="dk1"/>
                </a:solidFill>
              </a:rPr>
              <a:t>et la  précision de notre système</a:t>
            </a:r>
            <a:r>
              <a:rPr lang="en-US">
                <a:solidFill>
                  <a:schemeClr val="dk1"/>
                </a:solidFill>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Noto Sans Symbols"/>
              <a:buNone/>
            </a:pPr>
            <a:r>
              <a:rPr lang="en-US"/>
              <a:t>Le ‘Haar cascade’ fourni par OpenCV est un classifieur utilisé pour détecter un objet en se basant sur des filtres déterminées </a:t>
            </a:r>
            <a:r>
              <a:rPr lang="en-US"/>
              <a:t>manuellement</a:t>
            </a:r>
            <a:r>
              <a:rPr lang="en-US"/>
              <a:t> contrairement au cas des réseaux de convolution </a:t>
            </a:r>
            <a:endParaRPr sz="1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Noto Sans Symbols"/>
              <a:buNone/>
            </a:pPr>
            <a:r>
              <a:rPr lang="en-US" sz="1100">
                <a:solidFill>
                  <a:schemeClr val="dk1"/>
                </a:solidFill>
              </a:rPr>
              <a:t>Les fonctions de traitement d’image donnent des résultats variantes selon les valeurs de leurs paramètres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Noto Sans Symbols"/>
              <a:buNone/>
            </a:pPr>
            <a:r>
              <a:t/>
            </a:r>
            <a:endParaRPr sz="11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96850" lvl="0" marL="285750" marR="0" rtl="0" algn="l">
              <a:lnSpc>
                <a:spcPct val="100000"/>
              </a:lnSpc>
              <a:spcBef>
                <a:spcPts val="0"/>
              </a:spcBef>
              <a:spcAft>
                <a:spcPts val="0"/>
              </a:spcAft>
              <a:buClr>
                <a:srgbClr val="000000"/>
              </a:buClr>
              <a:buSzPts val="1400"/>
              <a:buFont typeface="Noto Sans Symbols"/>
              <a:buNone/>
            </a:pPr>
            <a:r>
              <a:t/>
            </a:r>
            <a:endParaRPr b="0" i="0" sz="1100" u="none" cap="none" strike="noStrike">
              <a:solidFill>
                <a:schemeClr val="dk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rPr lang="en-US" sz="1100">
                <a:solidFill>
                  <a:schemeClr val="dk1"/>
                </a:solidFill>
              </a:rPr>
              <a:t>Le modèle yolov4-tiny est le plus rapide sur le dataset coco par un nombre d’images par seconde (fps) de 371 fps </a:t>
            </a:r>
            <a:r>
              <a:rPr lang="en-US"/>
              <a:t>avec un écart de 288 fps de son plus proche modèle yolov4. </a:t>
            </a:r>
            <a:endParaRPr sz="1100">
              <a:solidFill>
                <a:schemeClr val="dk1"/>
              </a:solidFill>
            </a:endParaRPr>
          </a:p>
          <a:p>
            <a:pPr indent="0" lvl="0" marL="0" marR="0" rtl="0" algn="l">
              <a:lnSpc>
                <a:spcPct val="100000"/>
              </a:lnSpc>
              <a:spcBef>
                <a:spcPts val="0"/>
              </a:spcBef>
              <a:spcAft>
                <a:spcPts val="0"/>
              </a:spcAft>
              <a:buClr>
                <a:srgbClr val="000000"/>
              </a:buClr>
              <a:buSzPts val="1400"/>
              <a:buFont typeface="Noto Sans Symbols"/>
              <a:buNone/>
            </a:pPr>
            <a:r>
              <a:rPr lang="en-US" sz="1100">
                <a:solidFill>
                  <a:schemeClr val="dk1"/>
                </a:solidFill>
              </a:rPr>
              <a:t>Par suite , Yolov4-tiny  sera choisi pour la phase de détection de plaque d’immatriculation, Ce modèle est considéré comme une version </a:t>
            </a:r>
            <a:r>
              <a:rPr lang="en-US">
                <a:solidFill>
                  <a:schemeClr val="dk1"/>
                </a:solidFill>
              </a:rPr>
              <a:t>compressé</a:t>
            </a:r>
            <a:r>
              <a:rPr lang="en-US" sz="1100">
                <a:solidFill>
                  <a:schemeClr val="dk1"/>
                </a:solidFill>
              </a:rPr>
              <a:t> de yolov4 avec un petit nombre de paramètres et une architecture moins complexe,</a:t>
            </a:r>
            <a:endParaRPr sz="11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rPr lang="en-US" sz="1100">
                <a:solidFill>
                  <a:schemeClr val="dk1"/>
                </a:solidFill>
              </a:rPr>
              <a:t>Cet approche a échoué dans l’extraction des chiffres de la partie gauche de matricule </a:t>
            </a:r>
            <a:endParaRPr/>
          </a:p>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800">
                <a:latin typeface="Times New Roman"/>
                <a:ea typeface="Times New Roman"/>
                <a:cs typeface="Times New Roman"/>
                <a:sym typeface="Times New Roman"/>
              </a:rPr>
              <a:t>Le  plan de la présentation comporte  5 étapes principales , En premier lieu une brève introduction, puis la présentation général du projet, ensuite l’étude préalable du projet et la solution proposée puis la réalisation de l’application. enfin  la conclusion et les perspectives.</a:t>
            </a:r>
            <a:endParaRPr sz="18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br>
              <a:rPr lang="en-US"/>
            </a:br>
            <a:r>
              <a:rPr lang="en-US"/>
              <a:t>Cet approche consiste à employer un modèle qui détecte les chiffres dans la plaque de matricule puis passe chaque chiffre à un modèle de classification. </a:t>
            </a:r>
            <a:endParaRPr/>
          </a:p>
          <a:p>
            <a:pPr indent="0" lvl="0" marL="0" marR="0" rtl="0" algn="l">
              <a:lnSpc>
                <a:spcPct val="100000"/>
              </a:lnSpc>
              <a:spcBef>
                <a:spcPts val="0"/>
              </a:spcBef>
              <a:spcAft>
                <a:spcPts val="0"/>
              </a:spcAft>
              <a:buClr>
                <a:srgbClr val="000000"/>
              </a:buClr>
              <a:buSzPts val="1400"/>
              <a:buFont typeface="Noto Sans Symbols"/>
              <a:buNone/>
            </a:pPr>
            <a:r>
              <a:t/>
            </a:r>
            <a:endParaRPr/>
          </a:p>
          <a:p>
            <a:pPr indent="0" lvl="0" marL="0" marR="0" rtl="0" algn="l">
              <a:lnSpc>
                <a:spcPct val="100000"/>
              </a:lnSpc>
              <a:spcBef>
                <a:spcPts val="0"/>
              </a:spcBef>
              <a:spcAft>
                <a:spcPts val="0"/>
              </a:spcAft>
              <a:buClr>
                <a:srgbClr val="000000"/>
              </a:buClr>
              <a:buSzPts val="1400"/>
              <a:buFont typeface="Noto Sans Symbols"/>
              <a:buNone/>
            </a:pPr>
            <a:r>
              <a:rPr lang="en-US"/>
              <a:t>On a quelques cas d’échec  lorsqu’on passe chaque chiffre au modèle de </a:t>
            </a:r>
            <a:r>
              <a:rPr b="0" i="0" lang="en-US">
                <a:solidFill>
                  <a:srgbClr val="202124"/>
                </a:solidFill>
                <a:latin typeface="arial"/>
                <a:ea typeface="arial"/>
                <a:cs typeface="arial"/>
                <a:sym typeface="arial"/>
              </a:rPr>
              <a:t>reconnaissance optique de caractères (OCR) comme indiqué dans la figure suivante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a:t>On va ultilser nos modèles entrainées précédement en se basant sur le module dnn procuré par la bibliothèque opencv.</a:t>
            </a:r>
            <a:endParaRPr/>
          </a:p>
          <a:p>
            <a:pPr indent="0" lvl="0" marL="139700" rtl="0" algn="l">
              <a:lnSpc>
                <a:spcPct val="100000"/>
              </a:lnSpc>
              <a:spcBef>
                <a:spcPts val="0"/>
              </a:spcBef>
              <a:spcAft>
                <a:spcPts val="0"/>
              </a:spcAft>
              <a:buSzPts val="1400"/>
              <a:buNone/>
            </a:pPr>
            <a:r>
              <a:rPr lang="en-US"/>
              <a:t>Grâce au module dnn on peut exécuter les  ressources de carte graphique au lieu de processeur et par suite </a:t>
            </a:r>
            <a:r>
              <a:rPr lang="en-US"/>
              <a:t>garantir</a:t>
            </a:r>
            <a:r>
              <a:rPr lang="en-US"/>
              <a:t> plus de fps,</a:t>
            </a:r>
            <a:endParaRPr/>
          </a:p>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le fichier nommé detect.py exécute le modèle ’yolov4-tiny’ sur chaque image(frame) de vidéo pour détecter la plaque de matricule de toute véhicule apparant dans la vidéo. </a:t>
            </a:r>
            <a:endParaRPr b="0" i="0" sz="1800" u="none" strike="noStrike">
              <a:solidFill>
                <a:srgbClr val="000000"/>
              </a:solidFill>
              <a:latin typeface="Noto Sans Symbols"/>
              <a:ea typeface="Noto Sans Symbols"/>
              <a:cs typeface="Noto Sans Symbols"/>
              <a:sym typeface="Noto Sans Symbols"/>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Ce modèle a été favoris par rapport aux autres approches et modèles car il s’exécute avec un nombre d’images par secondes (fps) supérieur de celui généré par tout autre modèle de détection d’objets.</a:t>
            </a:r>
            <a:endParaRPr b="0" i="0" sz="1800" u="none" strike="noStrike">
              <a:solidFill>
                <a:srgbClr val="000000"/>
              </a:solidFill>
              <a:latin typeface="Noto Sans Symbols"/>
              <a:ea typeface="Noto Sans Symbols"/>
              <a:cs typeface="Noto Sans Symbols"/>
              <a:sym typeface="Noto Sans Symbols"/>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Une fois une plaque est détectée, le fichier ’detect.py’ crée une image contenant seulement la plaque détectée et il l’envoie au fichier nommé ’reconnaissance.py’ qui va excécuter un modéle yolov4-tiny qui va détecter les chiffres et le mot  تونس à partir de l’image de plaque reçue. </a:t>
            </a:r>
            <a:endParaRPr b="0" i="0" sz="1800" u="none" strike="noStrike">
              <a:solidFill>
                <a:srgbClr val="000000"/>
              </a:solidFill>
              <a:latin typeface="Noto Sans Symbols"/>
              <a:ea typeface="Noto Sans Symbols"/>
              <a:cs typeface="Noto Sans Symbols"/>
              <a:sym typeface="Noto Sans Symbols"/>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le fichier reconnaissance.py va construire un mot contenant le numéro de matricule par la concaténation de noms de classes détectés.</a:t>
            </a:r>
            <a:endParaRPr b="0" i="0" sz="1800" u="none" strike="noStrike">
              <a:solidFill>
                <a:srgbClr val="000000"/>
              </a:solidFill>
              <a:latin typeface="Noto Sans Symbols"/>
              <a:ea typeface="Noto Sans Symbols"/>
              <a:cs typeface="Noto Sans Symbols"/>
              <a:sym typeface="Noto Sans Symbols"/>
            </a:endParaRPr>
          </a:p>
          <a:p>
            <a:pPr indent="-317500" lvl="0" marL="45720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Le matricule va être transmis au fichier detect.py qui va le transmettre à nouveau vers le fichier control.py</a:t>
            </a:r>
            <a:endParaRPr b="0" i="0" sz="1800" u="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rPr lang="en-US">
                <a:solidFill>
                  <a:schemeClr val="dk1"/>
                </a:solidFill>
              </a:rPr>
              <a:t>Le système a identifié correctement le matricule dans cette image de vidéo (frame)</a:t>
            </a:r>
            <a:endParaRPr>
              <a:solidFill>
                <a:schemeClr val="dk1"/>
              </a:solidFill>
            </a:endParaRPr>
          </a:p>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rPr lang="en-US">
                <a:solidFill>
                  <a:schemeClr val="dk1"/>
                </a:solidFill>
              </a:rPr>
              <a:t>Le matricule volée est maintenant affiché en rouge </a:t>
            </a:r>
            <a:endParaRPr>
              <a:solidFill>
                <a:schemeClr val="dk1"/>
              </a:solidFill>
            </a:endParaRPr>
          </a:p>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t>Grâce aux réseaux de neurones artificiels, </a:t>
            </a:r>
            <a:r>
              <a:rPr lang="en-US" sz="2000"/>
              <a:t>la machine (ordinateur, smartphone...) est devenu capable de voire et comprendre le monde comme les humains. Cela ouvre des possibilités de gestion et contrôle automatisé des centaines d’objets de différents types dans un temps réel tel qu’un flux de circulation routière. </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SzPts val="1400"/>
              <a:buNone/>
            </a:pPr>
            <a:r>
              <a:rPr lang="en-US" sz="2000"/>
              <a:t>grace à l’apprentissage  automaique  la dectection et la recannaissance de toutes sorte d’objets : péiton, véhicule, panneau de la circulation. </a:t>
            </a:r>
            <a:endParaRPr sz="2000"/>
          </a:p>
          <a:p>
            <a:pPr indent="0" lvl="0" marL="0" rtl="0" algn="l">
              <a:lnSpc>
                <a:spcPct val="100000"/>
              </a:lnSpc>
              <a:spcBef>
                <a:spcPts val="0"/>
              </a:spcBef>
              <a:spcAft>
                <a:spcPts val="0"/>
              </a:spcAft>
              <a:buSzPts val="1400"/>
              <a:buNone/>
            </a:pPr>
            <a:r>
              <a:rPr lang="en-US" sz="2000"/>
              <a:t> </a:t>
            </a:r>
            <a:endParaRPr sz="2000"/>
          </a:p>
          <a:p>
            <a:pPr indent="0" lvl="0" marL="0" rtl="0" algn="l">
              <a:lnSpc>
                <a:spcPct val="100000"/>
              </a:lnSpc>
              <a:spcBef>
                <a:spcPts val="0"/>
              </a:spcBef>
              <a:spcAft>
                <a:spcPts val="0"/>
              </a:spcAft>
              <a:buSzPts val="1400"/>
              <a:buNone/>
            </a:pPr>
            <a:r>
              <a:t/>
            </a:r>
            <a:endParaRPr sz="2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Noto Sans Symbols"/>
              <a:buNone/>
            </a:pPr>
            <a:r>
              <a:rPr b="0" i="0" lang="en-US" sz="1100" u="none" cap="none" strike="noStrike">
                <a:solidFill>
                  <a:srgbClr val="000000"/>
                </a:solidFill>
                <a:latin typeface="Arial"/>
                <a:ea typeface="Arial"/>
                <a:cs typeface="Arial"/>
                <a:sym typeface="Arial"/>
              </a:rPr>
              <a:t>On a réalisé un prototype de système de contrôle automatisé de trafic routier tout en justifiant le choix d’approche pour la détection et la lecture de matricule. Le modèle yolov4-tiny choisi a montré une performance acceptable en termes de précision et nombre d’images par second (fps). D’autre part, la performance n’est pas excellente ou parfaite. Elle peut être amélioré par plusieurs méthodes parmi lesquelles une augmentation massive de volume de nos ’datasets’</a:t>
            </a:r>
            <a:endParaRPr/>
          </a:p>
          <a:p>
            <a:pPr indent="0" lvl="0" marL="0" marR="0" rtl="0" algn="l">
              <a:lnSpc>
                <a:spcPct val="100000"/>
              </a:lnSpc>
              <a:spcBef>
                <a:spcPts val="0"/>
              </a:spcBef>
              <a:spcAft>
                <a:spcPts val="0"/>
              </a:spcAft>
              <a:buClr>
                <a:srgbClr val="000000"/>
              </a:buClr>
              <a:buSzPts val="1400"/>
              <a:buFont typeface="Noto Sans Symbols"/>
              <a:buNone/>
            </a:pPr>
            <a:r>
              <a:t/>
            </a:r>
            <a:endParaRPr sz="11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Ce projet peut recevoir plusieurs améliorations comme la détection de nombre de véhicules passantes pour analyser l’intensité de trafic routier. Nous pouvons aussi déployer notre système sur un système embarqué robuste comme la carte ’jetson nano’ ou </a:t>
            </a:r>
            <a:r>
              <a:rPr lang="en-US">
                <a:solidFill>
                  <a:schemeClr val="dk1"/>
                </a:solidFill>
              </a:rPr>
              <a:t>’UDOO Bolt V8’</a:t>
            </a:r>
            <a:r>
              <a:rPr lang="en-US"/>
              <a: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rgbClr val="000000"/>
              </a:buClr>
              <a:buSzPts val="1400"/>
              <a:buFont typeface="Noto Sans Symbols"/>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chemeClr val="dk1"/>
              </a:buClr>
              <a:buSzPts val="1400"/>
              <a:buFont typeface="Noto Sans Symbols"/>
              <a:buNone/>
            </a:pPr>
            <a:r>
              <a:rPr lang="en-US">
                <a:solidFill>
                  <a:schemeClr val="dk1"/>
                </a:solidFill>
              </a:rPr>
              <a:t>Le trafic routier en Tunisie s’intensifie de plus en plus avec des dizaines de milliers de nouvelles immatriculations chaque année. Il est presque impossible de contrôler des dizaines de voitures passant simultanément,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50000"/>
              </a:lnSpc>
              <a:spcBef>
                <a:spcPts val="0"/>
              </a:spcBef>
              <a:spcAft>
                <a:spcPts val="0"/>
              </a:spcAft>
              <a:buClr>
                <a:srgbClr val="000000"/>
              </a:buClr>
              <a:buSzPts val="1400"/>
              <a:buFont typeface="Noto Sans Symbols"/>
              <a:buNone/>
            </a:pPr>
            <a:r>
              <a:t/>
            </a:r>
            <a:endParaRPr>
              <a:solidFill>
                <a:schemeClr val="dk1"/>
              </a:solidFill>
            </a:endParaRPr>
          </a:p>
          <a:p>
            <a:pPr indent="0" lvl="0" marL="139700" rtl="0" algn="l">
              <a:lnSpc>
                <a:spcPct val="150000"/>
              </a:lnSpc>
              <a:spcBef>
                <a:spcPts val="0"/>
              </a:spcBef>
              <a:spcAft>
                <a:spcPts val="0"/>
              </a:spcAft>
              <a:buClr>
                <a:schemeClr val="dk1"/>
              </a:buClr>
              <a:buSzPts val="1400"/>
              <a:buFont typeface="Noto Sans Symbols"/>
              <a:buNone/>
            </a:pPr>
            <a:r>
              <a:rPr lang="en-US">
                <a:solidFill>
                  <a:schemeClr val="dk1"/>
                </a:solidFill>
              </a:rPr>
              <a:t>Un policier ne peut  contrôler qu’un seul véhicule à la fois et par suite  beaucoup d’autres voitures passent sans d’être soumis à un processus de contrôle,</a:t>
            </a:r>
            <a:endParaRPr/>
          </a:p>
          <a:p>
            <a:pPr indent="0" lvl="0" marL="139700" rtl="0" algn="l">
              <a:lnSpc>
                <a:spcPct val="150000"/>
              </a:lnSpc>
              <a:spcBef>
                <a:spcPts val="0"/>
              </a:spcBef>
              <a:spcAft>
                <a:spcPts val="0"/>
              </a:spcAft>
              <a:buClr>
                <a:schemeClr val="dk1"/>
              </a:buClr>
              <a:buSzPts val="1400"/>
              <a:buFont typeface="Noto Sans Symbols"/>
              <a:buNone/>
            </a:pPr>
            <a:r>
              <a:rPr lang="en-US">
                <a:solidFill>
                  <a:schemeClr val="dk1"/>
                </a:solidFill>
              </a:rPr>
              <a:t>Alors il y a une nécessité d’un outil qui automatise le contrôle de flux des véhicules  à l’entrée d’une ville ou sur les autoroutes en se basant sur l’identification des matricules en temps réel.</a:t>
            </a:r>
            <a:endParaRPr>
              <a:solidFill>
                <a:schemeClr val="dk1"/>
              </a:solidFill>
            </a:endParaRPr>
          </a:p>
          <a:p>
            <a:pPr indent="0" lvl="0" marL="0" rtl="0" algn="l">
              <a:lnSpc>
                <a:spcPct val="100000"/>
              </a:lnSpc>
              <a:spcBef>
                <a:spcPts val="0"/>
              </a:spcBef>
              <a:spcAft>
                <a:spcPts val="0"/>
              </a:spcAft>
              <a:buClr>
                <a:schemeClr val="dk1"/>
              </a:buClr>
              <a:buSzPts val="1400"/>
              <a:buFont typeface="Noto Sans Symbols"/>
              <a:buNone/>
            </a:pPr>
            <a:r>
              <a:rPr lang="en-US">
                <a:solidFill>
                  <a:schemeClr val="dk1"/>
                </a:solidFill>
              </a:rPr>
              <a:t>Notre solution propose ces fonctionnalités:</a:t>
            </a:r>
            <a:endParaRPr>
              <a:solidFill>
                <a:schemeClr val="dk1"/>
              </a:solidFill>
            </a:endParaRPr>
          </a:p>
          <a:p>
            <a:pPr indent="-285750" lvl="0" marL="285750" rtl="0" algn="l">
              <a:lnSpc>
                <a:spcPct val="100000"/>
              </a:lnSpc>
              <a:spcBef>
                <a:spcPts val="0"/>
              </a:spcBef>
              <a:spcAft>
                <a:spcPts val="0"/>
              </a:spcAft>
              <a:buClr>
                <a:schemeClr val="dk1"/>
              </a:buClr>
              <a:buSzPts val="1400"/>
              <a:buFont typeface="Noto Sans Symbols"/>
              <a:buChar char="⮚"/>
            </a:pPr>
            <a:r>
              <a:rPr lang="en-US">
                <a:solidFill>
                  <a:schemeClr val="dk1"/>
                </a:solidFill>
              </a:rPr>
              <a:t>Détection de plaque de matricule de chaque voiture apparente dans le vidéo de surveillance</a:t>
            </a:r>
            <a:endParaRPr>
              <a:solidFill>
                <a:schemeClr val="dk1"/>
              </a:solidFill>
            </a:endParaRPr>
          </a:p>
          <a:p>
            <a:pPr indent="-285750" lvl="0" marL="285750" rtl="0" algn="l">
              <a:lnSpc>
                <a:spcPct val="100000"/>
              </a:lnSpc>
              <a:spcBef>
                <a:spcPts val="0"/>
              </a:spcBef>
              <a:spcAft>
                <a:spcPts val="0"/>
              </a:spcAft>
              <a:buClr>
                <a:schemeClr val="dk1"/>
              </a:buClr>
              <a:buSzPts val="1400"/>
              <a:buFont typeface="Noto Sans Symbols"/>
              <a:buChar char="⮚"/>
            </a:pPr>
            <a:r>
              <a:rPr lang="en-US">
                <a:solidFill>
                  <a:schemeClr val="dk1"/>
                </a:solidFill>
              </a:rPr>
              <a:t>Reconnaissance (lecture) de matricule à partir de la plaque détectée.</a:t>
            </a:r>
            <a:endParaRPr>
              <a:solidFill>
                <a:schemeClr val="dk1"/>
              </a:solidFill>
            </a:endParaRPr>
          </a:p>
          <a:p>
            <a:pPr indent="-285750" lvl="0" marL="285750" rtl="0" algn="l">
              <a:lnSpc>
                <a:spcPct val="100000"/>
              </a:lnSpc>
              <a:spcBef>
                <a:spcPts val="0"/>
              </a:spcBef>
              <a:spcAft>
                <a:spcPts val="0"/>
              </a:spcAft>
              <a:buClr>
                <a:schemeClr val="dk1"/>
              </a:buClr>
              <a:buSzPts val="1400"/>
              <a:buFont typeface="Noto Sans Symbols"/>
              <a:buChar char="⮚"/>
            </a:pPr>
            <a:r>
              <a:rPr lang="en-US">
                <a:solidFill>
                  <a:schemeClr val="dk1"/>
                </a:solidFill>
              </a:rPr>
              <a:t>Vérification si le matricule correspond à une véhicule volée ou non, en  effectuant une recherche dans un fichier de données.</a:t>
            </a:r>
            <a:endParaRPr>
              <a:solidFill>
                <a:schemeClr val="dk1"/>
              </a:solidFill>
            </a:endParaRPr>
          </a:p>
          <a:p>
            <a:pPr indent="-285750" lvl="0" marL="285750" rtl="0" algn="l">
              <a:lnSpc>
                <a:spcPct val="100000"/>
              </a:lnSpc>
              <a:spcBef>
                <a:spcPts val="0"/>
              </a:spcBef>
              <a:spcAft>
                <a:spcPts val="0"/>
              </a:spcAft>
              <a:buClr>
                <a:schemeClr val="dk1"/>
              </a:buClr>
              <a:buSzPts val="1400"/>
              <a:buFont typeface="Noto Sans Symbols"/>
              <a:buChar char="⮚"/>
            </a:pPr>
            <a:r>
              <a:rPr lang="en-US">
                <a:solidFill>
                  <a:schemeClr val="dk1"/>
                </a:solidFill>
              </a:rPr>
              <a:t>Affichage de matricule dans la vidéo en couleur rouge si le véhicule est volée sinon en couleur vert</a:t>
            </a:r>
            <a:endParaRPr>
              <a:solidFill>
                <a:schemeClr val="dk1"/>
              </a:solidFill>
            </a:endParaRPr>
          </a:p>
          <a:p>
            <a:pPr indent="0" lvl="0" marL="0" rtl="0" algn="l">
              <a:lnSpc>
                <a:spcPct val="100000"/>
              </a:lnSpc>
              <a:spcBef>
                <a:spcPts val="0"/>
              </a:spcBef>
              <a:spcAft>
                <a:spcPts val="0"/>
              </a:spcAft>
              <a:buClr>
                <a:schemeClr val="dk1"/>
              </a:buClr>
              <a:buSzPts val="1400"/>
              <a:buFont typeface="Noto Sans Symbols"/>
              <a:buNone/>
            </a:pPr>
            <a:r>
              <a:rPr lang="en-US">
                <a:solidFill>
                  <a:schemeClr val="dk1"/>
                </a:solidFill>
              </a:rPr>
              <a:t>L’appareil de surveillance peut être un système embarqué connecté à un caméra, Dans notre cas, on va travailler avec un pc portatif.</a:t>
            </a:r>
            <a:endParaRPr>
              <a:solidFill>
                <a:schemeClr val="dk1"/>
              </a:solidFill>
            </a:endParaRPr>
          </a:p>
          <a:p>
            <a:pPr indent="0" lvl="0" marL="0" rtl="0" algn="l">
              <a:lnSpc>
                <a:spcPct val="100000"/>
              </a:lnSpc>
              <a:spcBef>
                <a:spcPts val="0"/>
              </a:spcBef>
              <a:spcAft>
                <a:spcPts val="0"/>
              </a:spcAft>
              <a:buClr>
                <a:schemeClr val="dk1"/>
              </a:buClr>
              <a:buSzPts val="1400"/>
              <a:buFont typeface="Noto Sans Symbols"/>
              <a:buNone/>
            </a:pPr>
            <a:r>
              <a:t/>
            </a:r>
            <a:endParaRPr>
              <a:solidFill>
                <a:schemeClr val="dk1"/>
              </a:solidFill>
            </a:endParaRPr>
          </a:p>
          <a:p>
            <a:pPr indent="0" lvl="0" marL="139700" rtl="0" algn="l">
              <a:lnSpc>
                <a:spcPct val="150000"/>
              </a:lnSpc>
              <a:spcBef>
                <a:spcPts val="0"/>
              </a:spcBef>
              <a:spcAft>
                <a:spcPts val="0"/>
              </a:spcAft>
              <a:buClr>
                <a:schemeClr val="dk1"/>
              </a:buClr>
              <a:buSzPts val="1400"/>
              <a:buFont typeface="Noto Sans Symbols"/>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 name="Shape 9"/>
        <p:cNvGrpSpPr/>
        <p:nvPr/>
      </p:nvGrpSpPr>
      <p:grpSpPr>
        <a:xfrm>
          <a:off x="0" y="0"/>
          <a:ext cx="0" cy="0"/>
          <a:chOff x="0" y="0"/>
          <a:chExt cx="0" cy="0"/>
        </a:xfrm>
      </p:grpSpPr>
      <p:grpSp>
        <p:nvGrpSpPr>
          <p:cNvPr id="10" name="Google Shape;10;p45"/>
          <p:cNvGrpSpPr/>
          <p:nvPr/>
        </p:nvGrpSpPr>
        <p:grpSpPr>
          <a:xfrm>
            <a:off x="-4" y="40"/>
            <a:ext cx="7072430" cy="1327315"/>
            <a:chOff x="-4" y="40"/>
            <a:chExt cx="7072430" cy="1327315"/>
          </a:xfrm>
        </p:grpSpPr>
        <p:sp>
          <p:nvSpPr>
            <p:cNvPr id="11" name="Google Shape;11;p4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 name="Google Shape;12;p45"/>
            <p:cNvGrpSpPr/>
            <p:nvPr/>
          </p:nvGrpSpPr>
          <p:grpSpPr>
            <a:xfrm flipH="1" rot="10800000">
              <a:off x="3" y="40"/>
              <a:ext cx="6756168" cy="1327315"/>
              <a:chOff x="-2168138" y="330075"/>
              <a:chExt cx="8650663" cy="1699506"/>
            </a:xfrm>
          </p:grpSpPr>
          <p:sp>
            <p:nvSpPr>
              <p:cNvPr id="13" name="Google Shape;13;p4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4" name="Google Shape;14;p4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5" name="Google Shape;15;p45"/>
            <p:cNvGrpSpPr/>
            <p:nvPr/>
          </p:nvGrpSpPr>
          <p:grpSpPr>
            <a:xfrm flipH="1" rot="10800000">
              <a:off x="-4" y="381007"/>
              <a:ext cx="7072430" cy="771744"/>
              <a:chOff x="-9092084" y="330075"/>
              <a:chExt cx="15574609" cy="1699501"/>
            </a:xfrm>
          </p:grpSpPr>
          <p:sp>
            <p:nvSpPr>
              <p:cNvPr id="16" name="Google Shape;16;p4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7" name="Google Shape;17;p4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8" name="Google Shape;18;p45"/>
          <p:cNvGrpSpPr/>
          <p:nvPr/>
        </p:nvGrpSpPr>
        <p:grpSpPr>
          <a:xfrm>
            <a:off x="6946842" y="4472723"/>
            <a:ext cx="2202830" cy="670795"/>
            <a:chOff x="5575242" y="4472723"/>
            <a:chExt cx="2202830" cy="670795"/>
          </a:xfrm>
        </p:grpSpPr>
        <p:sp>
          <p:nvSpPr>
            <p:cNvPr id="19" name="Google Shape;19;p4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45"/>
            <p:cNvGrpSpPr/>
            <p:nvPr/>
          </p:nvGrpSpPr>
          <p:grpSpPr>
            <a:xfrm flipH="1">
              <a:off x="5734850" y="4472723"/>
              <a:ext cx="2040837" cy="670795"/>
              <a:chOff x="1297954" y="330075"/>
              <a:chExt cx="5169293" cy="1699506"/>
            </a:xfrm>
          </p:grpSpPr>
          <p:sp>
            <p:nvSpPr>
              <p:cNvPr id="21" name="Google Shape;21;p4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45"/>
            <p:cNvGrpSpPr/>
            <p:nvPr/>
          </p:nvGrpSpPr>
          <p:grpSpPr>
            <a:xfrm flipH="1">
              <a:off x="5578209" y="4646738"/>
              <a:ext cx="2199863" cy="304563"/>
              <a:chOff x="-5827153" y="330075"/>
              <a:chExt cx="12276019" cy="1699569"/>
            </a:xfrm>
          </p:grpSpPr>
          <p:sp>
            <p:nvSpPr>
              <p:cNvPr id="24" name="Google Shape;24;p4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 name="Google Shape;26;p4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27" name="Google Shape;27;p45"/>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28" name="Google Shape;28;p45"/>
          <p:cNvSpPr txBox="1"/>
          <p:nvPr>
            <p:ph idx="2" type="body"/>
          </p:nvPr>
        </p:nvSpPr>
        <p:spPr>
          <a:xfrm>
            <a:off x="4396123"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29" name="Google Shape;29;p4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0" name="Shape 30"/>
        <p:cNvGrpSpPr/>
        <p:nvPr/>
      </p:nvGrpSpPr>
      <p:grpSpPr>
        <a:xfrm>
          <a:off x="0" y="0"/>
          <a:ext cx="0" cy="0"/>
          <a:chOff x="0" y="0"/>
          <a:chExt cx="0" cy="0"/>
        </a:xfrm>
      </p:grpSpPr>
      <p:sp>
        <p:nvSpPr>
          <p:cNvPr id="31" name="Google Shape;31;p46"/>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2" name="Google Shape;32;p46"/>
          <p:cNvGrpSpPr/>
          <p:nvPr/>
        </p:nvGrpSpPr>
        <p:grpSpPr>
          <a:xfrm>
            <a:off x="0" y="-7088"/>
            <a:ext cx="8661398" cy="5150588"/>
            <a:chOff x="0" y="-7088"/>
            <a:chExt cx="8661398" cy="5150588"/>
          </a:xfrm>
        </p:grpSpPr>
        <p:sp>
          <p:nvSpPr>
            <p:cNvPr id="33" name="Google Shape;33;p46"/>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5" name="Google Shape;35;p46"/>
          <p:cNvGrpSpPr/>
          <p:nvPr/>
        </p:nvGrpSpPr>
        <p:grpSpPr>
          <a:xfrm flipH="1" rot="10800000">
            <a:off x="-2" y="2924826"/>
            <a:ext cx="6589087" cy="2027268"/>
            <a:chOff x="-9894852" y="-4493254"/>
            <a:chExt cx="21200408" cy="6522740"/>
          </a:xfrm>
        </p:grpSpPr>
        <p:sp>
          <p:nvSpPr>
            <p:cNvPr id="36" name="Google Shape;36;p46"/>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7" name="Google Shape;37;p46"/>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8" name="Google Shape;38;p46"/>
          <p:cNvGrpSpPr/>
          <p:nvPr/>
        </p:nvGrpSpPr>
        <p:grpSpPr>
          <a:xfrm>
            <a:off x="6946842" y="4472723"/>
            <a:ext cx="2202830" cy="670795"/>
            <a:chOff x="5575242" y="4472723"/>
            <a:chExt cx="2202830" cy="670795"/>
          </a:xfrm>
        </p:grpSpPr>
        <p:sp>
          <p:nvSpPr>
            <p:cNvPr id="39" name="Google Shape;39;p4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46"/>
            <p:cNvGrpSpPr/>
            <p:nvPr/>
          </p:nvGrpSpPr>
          <p:grpSpPr>
            <a:xfrm flipH="1">
              <a:off x="5734850" y="4472723"/>
              <a:ext cx="2040837" cy="670795"/>
              <a:chOff x="1297954" y="330075"/>
              <a:chExt cx="5169293" cy="1699506"/>
            </a:xfrm>
          </p:grpSpPr>
          <p:sp>
            <p:nvSpPr>
              <p:cNvPr id="41" name="Google Shape;41;p4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46"/>
            <p:cNvGrpSpPr/>
            <p:nvPr/>
          </p:nvGrpSpPr>
          <p:grpSpPr>
            <a:xfrm flipH="1">
              <a:off x="5578209" y="4646738"/>
              <a:ext cx="2199863" cy="304563"/>
              <a:chOff x="-5827153" y="330075"/>
              <a:chExt cx="12276019" cy="1699569"/>
            </a:xfrm>
          </p:grpSpPr>
          <p:sp>
            <p:nvSpPr>
              <p:cNvPr id="44" name="Google Shape;44;p4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 name="Google Shape;46;p46"/>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46"/>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9800"/>
              </a:buClr>
              <a:buSzPts val="2000"/>
              <a:buNone/>
              <a:defRPr sz="2000">
                <a:solidFill>
                  <a:srgbClr val="FF9800"/>
                </a:solidFill>
              </a:defRPr>
            </a:lvl1pPr>
            <a:lvl2pPr lvl="1" algn="l">
              <a:lnSpc>
                <a:spcPct val="100000"/>
              </a:lnSpc>
              <a:spcBef>
                <a:spcPts val="1000"/>
              </a:spcBef>
              <a:spcAft>
                <a:spcPts val="0"/>
              </a:spcAft>
              <a:buClr>
                <a:srgbClr val="FF9800"/>
              </a:buClr>
              <a:buSzPts val="2000"/>
              <a:buNone/>
              <a:defRPr sz="2000">
                <a:solidFill>
                  <a:srgbClr val="FF9800"/>
                </a:solidFill>
              </a:defRPr>
            </a:lvl2pPr>
            <a:lvl3pPr lvl="2" algn="l">
              <a:lnSpc>
                <a:spcPct val="100000"/>
              </a:lnSpc>
              <a:spcBef>
                <a:spcPts val="1000"/>
              </a:spcBef>
              <a:spcAft>
                <a:spcPts val="0"/>
              </a:spcAft>
              <a:buClr>
                <a:srgbClr val="FF9800"/>
              </a:buClr>
              <a:buSzPts val="2000"/>
              <a:buNone/>
              <a:defRPr sz="2000">
                <a:solidFill>
                  <a:srgbClr val="FF9800"/>
                </a:solidFill>
              </a:defRPr>
            </a:lvl3pPr>
            <a:lvl4pPr lvl="3" algn="l">
              <a:lnSpc>
                <a:spcPct val="100000"/>
              </a:lnSpc>
              <a:spcBef>
                <a:spcPts val="1000"/>
              </a:spcBef>
              <a:spcAft>
                <a:spcPts val="0"/>
              </a:spcAft>
              <a:buClr>
                <a:srgbClr val="FF9800"/>
              </a:buClr>
              <a:buSzPts val="2000"/>
              <a:buNone/>
              <a:defRPr sz="2000">
                <a:solidFill>
                  <a:srgbClr val="FF9800"/>
                </a:solidFill>
              </a:defRPr>
            </a:lvl4pPr>
            <a:lvl5pPr lvl="4" algn="l">
              <a:lnSpc>
                <a:spcPct val="100000"/>
              </a:lnSpc>
              <a:spcBef>
                <a:spcPts val="1000"/>
              </a:spcBef>
              <a:spcAft>
                <a:spcPts val="0"/>
              </a:spcAft>
              <a:buClr>
                <a:srgbClr val="FF9800"/>
              </a:buClr>
              <a:buSzPts val="2000"/>
              <a:buNone/>
              <a:defRPr sz="2000">
                <a:solidFill>
                  <a:srgbClr val="FF9800"/>
                </a:solidFill>
              </a:defRPr>
            </a:lvl5pPr>
            <a:lvl6pPr lvl="5" algn="l">
              <a:lnSpc>
                <a:spcPct val="100000"/>
              </a:lnSpc>
              <a:spcBef>
                <a:spcPts val="1000"/>
              </a:spcBef>
              <a:spcAft>
                <a:spcPts val="0"/>
              </a:spcAft>
              <a:buClr>
                <a:srgbClr val="FF9800"/>
              </a:buClr>
              <a:buSzPts val="2000"/>
              <a:buNone/>
              <a:defRPr sz="2000">
                <a:solidFill>
                  <a:srgbClr val="FF9800"/>
                </a:solidFill>
              </a:defRPr>
            </a:lvl6pPr>
            <a:lvl7pPr lvl="6" algn="l">
              <a:lnSpc>
                <a:spcPct val="100000"/>
              </a:lnSpc>
              <a:spcBef>
                <a:spcPts val="1000"/>
              </a:spcBef>
              <a:spcAft>
                <a:spcPts val="0"/>
              </a:spcAft>
              <a:buClr>
                <a:srgbClr val="FF9800"/>
              </a:buClr>
              <a:buSzPts val="2000"/>
              <a:buNone/>
              <a:defRPr sz="2000">
                <a:solidFill>
                  <a:srgbClr val="FF9800"/>
                </a:solidFill>
              </a:defRPr>
            </a:lvl7pPr>
            <a:lvl8pPr lvl="7" algn="l">
              <a:lnSpc>
                <a:spcPct val="100000"/>
              </a:lnSpc>
              <a:spcBef>
                <a:spcPts val="1000"/>
              </a:spcBef>
              <a:spcAft>
                <a:spcPts val="0"/>
              </a:spcAft>
              <a:buClr>
                <a:srgbClr val="FF9800"/>
              </a:buClr>
              <a:buSzPts val="2000"/>
              <a:buNone/>
              <a:defRPr sz="2000">
                <a:solidFill>
                  <a:srgbClr val="FF9800"/>
                </a:solidFill>
              </a:defRPr>
            </a:lvl8pPr>
            <a:lvl9pPr lvl="8" algn="l">
              <a:lnSpc>
                <a:spcPct val="100000"/>
              </a:lnSpc>
              <a:spcBef>
                <a:spcPts val="1000"/>
              </a:spcBef>
              <a:spcAft>
                <a:spcPts val="1000"/>
              </a:spcAft>
              <a:buClr>
                <a:srgbClr val="FF9800"/>
              </a:buClr>
              <a:buSzPts val="2000"/>
              <a:buNone/>
              <a:defRPr sz="2000">
                <a:solidFill>
                  <a:srgbClr val="FF9800"/>
                </a:solidFill>
              </a:defRPr>
            </a:lvl9pPr>
          </a:lstStyle>
          <a:p/>
        </p:txBody>
      </p:sp>
      <p:sp>
        <p:nvSpPr>
          <p:cNvPr id="48" name="Google Shape;48;p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9" name="Shape 49"/>
        <p:cNvGrpSpPr/>
        <p:nvPr/>
      </p:nvGrpSpPr>
      <p:grpSpPr>
        <a:xfrm>
          <a:off x="0" y="0"/>
          <a:ext cx="0" cy="0"/>
          <a:chOff x="0" y="0"/>
          <a:chExt cx="0" cy="0"/>
        </a:xfrm>
      </p:grpSpPr>
      <p:grpSp>
        <p:nvGrpSpPr>
          <p:cNvPr id="50" name="Google Shape;50;p47"/>
          <p:cNvGrpSpPr/>
          <p:nvPr/>
        </p:nvGrpSpPr>
        <p:grpSpPr>
          <a:xfrm>
            <a:off x="-4" y="40"/>
            <a:ext cx="7072430" cy="1327315"/>
            <a:chOff x="-4" y="40"/>
            <a:chExt cx="7072430" cy="1327315"/>
          </a:xfrm>
        </p:grpSpPr>
        <p:sp>
          <p:nvSpPr>
            <p:cNvPr id="51" name="Google Shape;51;p4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52" name="Google Shape;52;p47"/>
            <p:cNvGrpSpPr/>
            <p:nvPr/>
          </p:nvGrpSpPr>
          <p:grpSpPr>
            <a:xfrm flipH="1" rot="10800000">
              <a:off x="3" y="40"/>
              <a:ext cx="6756168" cy="1327315"/>
              <a:chOff x="-2168138" y="330075"/>
              <a:chExt cx="8650663" cy="1699506"/>
            </a:xfrm>
          </p:grpSpPr>
          <p:sp>
            <p:nvSpPr>
              <p:cNvPr id="53" name="Google Shape;53;p4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4" name="Google Shape;54;p4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55" name="Google Shape;55;p47"/>
            <p:cNvGrpSpPr/>
            <p:nvPr/>
          </p:nvGrpSpPr>
          <p:grpSpPr>
            <a:xfrm flipH="1" rot="10800000">
              <a:off x="-4" y="381007"/>
              <a:ext cx="7072430" cy="771744"/>
              <a:chOff x="-9092084" y="330075"/>
              <a:chExt cx="15574609" cy="1699501"/>
            </a:xfrm>
          </p:grpSpPr>
          <p:sp>
            <p:nvSpPr>
              <p:cNvPr id="56" name="Google Shape;56;p4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7" name="Google Shape;57;p4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58" name="Google Shape;58;p47"/>
          <p:cNvGrpSpPr/>
          <p:nvPr/>
        </p:nvGrpSpPr>
        <p:grpSpPr>
          <a:xfrm>
            <a:off x="6946842" y="4472723"/>
            <a:ext cx="2202830" cy="670795"/>
            <a:chOff x="5575242" y="4472723"/>
            <a:chExt cx="2202830" cy="670795"/>
          </a:xfrm>
        </p:grpSpPr>
        <p:sp>
          <p:nvSpPr>
            <p:cNvPr id="59" name="Google Shape;59;p4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47"/>
            <p:cNvGrpSpPr/>
            <p:nvPr/>
          </p:nvGrpSpPr>
          <p:grpSpPr>
            <a:xfrm flipH="1">
              <a:off x="5734850" y="4472723"/>
              <a:ext cx="2040837" cy="670795"/>
              <a:chOff x="1297954" y="330075"/>
              <a:chExt cx="5169293" cy="1699506"/>
            </a:xfrm>
          </p:grpSpPr>
          <p:sp>
            <p:nvSpPr>
              <p:cNvPr id="61" name="Google Shape;61;p4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47"/>
            <p:cNvGrpSpPr/>
            <p:nvPr/>
          </p:nvGrpSpPr>
          <p:grpSpPr>
            <a:xfrm flipH="1">
              <a:off x="5578209" y="4646738"/>
              <a:ext cx="2199863" cy="304563"/>
              <a:chOff x="-5827153" y="330075"/>
              <a:chExt cx="12276019" cy="1699569"/>
            </a:xfrm>
          </p:grpSpPr>
          <p:sp>
            <p:nvSpPr>
              <p:cNvPr id="64" name="Google Shape;64;p4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 name="Google Shape;66;p4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67" name="Google Shape;67;p47"/>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
        <p:nvSpPr>
          <p:cNvPr id="68" name="Google Shape;68;p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4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grpSp>
        <p:nvGrpSpPr>
          <p:cNvPr id="71" name="Google Shape;71;p48"/>
          <p:cNvGrpSpPr/>
          <p:nvPr/>
        </p:nvGrpSpPr>
        <p:grpSpPr>
          <a:xfrm>
            <a:off x="6946842" y="4472723"/>
            <a:ext cx="2202830" cy="670795"/>
            <a:chOff x="5575242" y="4472723"/>
            <a:chExt cx="2202830" cy="670795"/>
          </a:xfrm>
        </p:grpSpPr>
        <p:sp>
          <p:nvSpPr>
            <p:cNvPr id="72" name="Google Shape;72;p4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48"/>
            <p:cNvGrpSpPr/>
            <p:nvPr/>
          </p:nvGrpSpPr>
          <p:grpSpPr>
            <a:xfrm flipH="1">
              <a:off x="5734850" y="4472723"/>
              <a:ext cx="2040837" cy="670795"/>
              <a:chOff x="1297954" y="330075"/>
              <a:chExt cx="5169293" cy="1699506"/>
            </a:xfrm>
          </p:grpSpPr>
          <p:sp>
            <p:nvSpPr>
              <p:cNvPr id="74" name="Google Shape;74;p4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48"/>
            <p:cNvGrpSpPr/>
            <p:nvPr/>
          </p:nvGrpSpPr>
          <p:grpSpPr>
            <a:xfrm flipH="1">
              <a:off x="5578209" y="4646738"/>
              <a:ext cx="2199863" cy="304563"/>
              <a:chOff x="-5827153" y="330075"/>
              <a:chExt cx="12276019" cy="1699569"/>
            </a:xfrm>
          </p:grpSpPr>
          <p:sp>
            <p:nvSpPr>
              <p:cNvPr id="77" name="Google Shape;77;p4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 name="Google Shape;79;p48"/>
          <p:cNvGrpSpPr/>
          <p:nvPr/>
        </p:nvGrpSpPr>
        <p:grpSpPr>
          <a:xfrm rot="10800000">
            <a:off x="-8" y="-2"/>
            <a:ext cx="2202830" cy="670795"/>
            <a:chOff x="5575242" y="4472723"/>
            <a:chExt cx="2202830" cy="670795"/>
          </a:xfrm>
        </p:grpSpPr>
        <p:sp>
          <p:nvSpPr>
            <p:cNvPr id="80" name="Google Shape;80;p48"/>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48"/>
            <p:cNvGrpSpPr/>
            <p:nvPr/>
          </p:nvGrpSpPr>
          <p:grpSpPr>
            <a:xfrm flipH="1">
              <a:off x="5734850" y="4472723"/>
              <a:ext cx="2040837" cy="670795"/>
              <a:chOff x="1297954" y="330075"/>
              <a:chExt cx="5169293" cy="1699506"/>
            </a:xfrm>
          </p:grpSpPr>
          <p:sp>
            <p:nvSpPr>
              <p:cNvPr id="82" name="Google Shape;82;p4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48"/>
            <p:cNvGrpSpPr/>
            <p:nvPr/>
          </p:nvGrpSpPr>
          <p:grpSpPr>
            <a:xfrm flipH="1">
              <a:off x="5578209" y="4646738"/>
              <a:ext cx="2199863" cy="304563"/>
              <a:chOff x="-5827153" y="330075"/>
              <a:chExt cx="12276019" cy="1699569"/>
            </a:xfrm>
          </p:grpSpPr>
          <p:sp>
            <p:nvSpPr>
              <p:cNvPr id="85" name="Google Shape;85;p48"/>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8"/>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87" name="Shape 87"/>
        <p:cNvGrpSpPr/>
        <p:nvPr/>
      </p:nvGrpSpPr>
      <p:grpSpPr>
        <a:xfrm>
          <a:off x="0" y="0"/>
          <a:ext cx="0" cy="0"/>
          <a:chOff x="0" y="0"/>
          <a:chExt cx="0" cy="0"/>
        </a:xfrm>
      </p:grpSpPr>
      <p:sp>
        <p:nvSpPr>
          <p:cNvPr id="88" name="Google Shape;88;p49"/>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89" name="Google Shape;89;p49"/>
          <p:cNvGrpSpPr/>
          <p:nvPr/>
        </p:nvGrpSpPr>
        <p:grpSpPr>
          <a:xfrm>
            <a:off x="0" y="-7088"/>
            <a:ext cx="8661398" cy="5150588"/>
            <a:chOff x="0" y="-7088"/>
            <a:chExt cx="8661398" cy="5150588"/>
          </a:xfrm>
        </p:grpSpPr>
        <p:sp>
          <p:nvSpPr>
            <p:cNvPr id="90" name="Google Shape;90;p49"/>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9"/>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2" name="Google Shape;92;p49"/>
          <p:cNvGrpSpPr/>
          <p:nvPr/>
        </p:nvGrpSpPr>
        <p:grpSpPr>
          <a:xfrm flipH="1" rot="10800000">
            <a:off x="1" y="1090763"/>
            <a:ext cx="8847502" cy="2961975"/>
            <a:chOff x="-8178042" y="-4493254"/>
            <a:chExt cx="19483597" cy="6522736"/>
          </a:xfrm>
        </p:grpSpPr>
        <p:sp>
          <p:nvSpPr>
            <p:cNvPr id="93" name="Google Shape;93;p49"/>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4" name="Google Shape;94;p49"/>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5" name="Google Shape;95;p49"/>
          <p:cNvGrpSpPr/>
          <p:nvPr/>
        </p:nvGrpSpPr>
        <p:grpSpPr>
          <a:xfrm>
            <a:off x="3677236" y="4278349"/>
            <a:ext cx="5480828" cy="432996"/>
            <a:chOff x="5582265" y="4646738"/>
            <a:chExt cx="5480828" cy="432996"/>
          </a:xfrm>
        </p:grpSpPr>
        <p:sp>
          <p:nvSpPr>
            <p:cNvPr id="96" name="Google Shape;96;p49"/>
            <p:cNvSpPr/>
            <p:nvPr/>
          </p:nvSpPr>
          <p:spPr>
            <a:xfrm rot="10800000">
              <a:off x="5582265"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49"/>
            <p:cNvGrpSpPr/>
            <p:nvPr/>
          </p:nvGrpSpPr>
          <p:grpSpPr>
            <a:xfrm flipH="1">
              <a:off x="5585232" y="4646738"/>
              <a:ext cx="5477861" cy="304551"/>
              <a:chOff x="-24158748" y="330075"/>
              <a:chExt cx="30568423" cy="1699506"/>
            </a:xfrm>
          </p:grpSpPr>
          <p:sp>
            <p:nvSpPr>
              <p:cNvPr id="98" name="Google Shape;98;p49"/>
              <p:cNvSpPr/>
              <p:nvPr/>
            </p:nvSpPr>
            <p:spPr>
              <a:xfrm>
                <a:off x="-24158748" y="330081"/>
                <a:ext cx="28907999"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9"/>
              <p:cNvSpPr/>
              <p:nvPr/>
            </p:nvSpPr>
            <p:spPr>
              <a:xfrm>
                <a:off x="4710175"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0" name="Google Shape;100;p49"/>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01" name="Shape 101"/>
        <p:cNvGrpSpPr/>
        <p:nvPr/>
      </p:nvGrpSpPr>
      <p:grpSpPr>
        <a:xfrm>
          <a:off x="0" y="0"/>
          <a:ext cx="0" cy="0"/>
          <a:chOff x="0" y="0"/>
          <a:chExt cx="0" cy="0"/>
        </a:xfrm>
      </p:grpSpPr>
      <p:sp>
        <p:nvSpPr>
          <p:cNvPr id="102" name="Google Shape;102;p50"/>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03" name="Google Shape;103;p50"/>
          <p:cNvGrpSpPr/>
          <p:nvPr/>
        </p:nvGrpSpPr>
        <p:grpSpPr>
          <a:xfrm>
            <a:off x="0" y="-7088"/>
            <a:ext cx="8661398" cy="5150588"/>
            <a:chOff x="0" y="-7088"/>
            <a:chExt cx="8661398" cy="5150588"/>
          </a:xfrm>
        </p:grpSpPr>
        <p:sp>
          <p:nvSpPr>
            <p:cNvPr id="104" name="Google Shape;104;p50"/>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0"/>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06" name="Google Shape;106;p50"/>
          <p:cNvGrpSpPr/>
          <p:nvPr/>
        </p:nvGrpSpPr>
        <p:grpSpPr>
          <a:xfrm flipH="1" rot="10800000">
            <a:off x="1" y="1090763"/>
            <a:ext cx="8847502" cy="2961975"/>
            <a:chOff x="-8178042" y="-4493254"/>
            <a:chExt cx="19483597" cy="6522736"/>
          </a:xfrm>
        </p:grpSpPr>
        <p:sp>
          <p:nvSpPr>
            <p:cNvPr id="107" name="Google Shape;107;p50"/>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08" name="Google Shape;108;p50"/>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109" name="Google Shape;109;p50"/>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rgbClr val="FFFFFF"/>
              </a:buClr>
              <a:buSzPts val="3000"/>
              <a:buChar char="▰"/>
              <a:defRPr i="1" sz="3000">
                <a:solidFill>
                  <a:srgbClr val="FFFFFF"/>
                </a:solidFill>
              </a:defRPr>
            </a:lvl1pPr>
            <a:lvl2pPr indent="-419100" lvl="1" marL="914400" algn="l">
              <a:lnSpc>
                <a:spcPct val="100000"/>
              </a:lnSpc>
              <a:spcBef>
                <a:spcPts val="480"/>
              </a:spcBef>
              <a:spcAft>
                <a:spcPts val="0"/>
              </a:spcAft>
              <a:buClr>
                <a:srgbClr val="FFFFFF"/>
              </a:buClr>
              <a:buSzPts val="3000"/>
              <a:buChar char="▻"/>
              <a:defRPr i="1" sz="3000">
                <a:solidFill>
                  <a:srgbClr val="FFFFFF"/>
                </a:solidFill>
              </a:defRPr>
            </a:lvl2pPr>
            <a:lvl3pPr indent="-419100" lvl="2" marL="1371600" algn="l">
              <a:lnSpc>
                <a:spcPct val="100000"/>
              </a:lnSpc>
              <a:spcBef>
                <a:spcPts val="480"/>
              </a:spcBef>
              <a:spcAft>
                <a:spcPts val="0"/>
              </a:spcAft>
              <a:buClr>
                <a:srgbClr val="FFFFFF"/>
              </a:buClr>
              <a:buSzPts val="3000"/>
              <a:buChar char="▻"/>
              <a:defRPr i="1" sz="3000">
                <a:solidFill>
                  <a:srgbClr val="FFFFFF"/>
                </a:solidFill>
              </a:defRPr>
            </a:lvl3pPr>
            <a:lvl4pPr indent="-419100" lvl="3" marL="1828800" algn="l">
              <a:lnSpc>
                <a:spcPct val="100000"/>
              </a:lnSpc>
              <a:spcBef>
                <a:spcPts val="360"/>
              </a:spcBef>
              <a:spcAft>
                <a:spcPts val="0"/>
              </a:spcAft>
              <a:buClr>
                <a:srgbClr val="FFFFFF"/>
              </a:buClr>
              <a:buSzPts val="3000"/>
              <a:buChar char="▻"/>
              <a:defRPr i="1" sz="3000">
                <a:solidFill>
                  <a:srgbClr val="FFFFFF"/>
                </a:solidFill>
              </a:defRPr>
            </a:lvl4pPr>
            <a:lvl5pPr indent="-419100" lvl="4" marL="2286000" algn="l">
              <a:lnSpc>
                <a:spcPct val="100000"/>
              </a:lnSpc>
              <a:spcBef>
                <a:spcPts val="360"/>
              </a:spcBef>
              <a:spcAft>
                <a:spcPts val="0"/>
              </a:spcAft>
              <a:buClr>
                <a:srgbClr val="FFFFFF"/>
              </a:buClr>
              <a:buSzPts val="3000"/>
              <a:buChar char="▻"/>
              <a:defRPr i="1" sz="3000">
                <a:solidFill>
                  <a:srgbClr val="FFFFFF"/>
                </a:solidFill>
              </a:defRPr>
            </a:lvl5pPr>
            <a:lvl6pPr indent="-419100" lvl="5" marL="2743200" algn="l">
              <a:lnSpc>
                <a:spcPct val="100000"/>
              </a:lnSpc>
              <a:spcBef>
                <a:spcPts val="360"/>
              </a:spcBef>
              <a:spcAft>
                <a:spcPts val="0"/>
              </a:spcAft>
              <a:buClr>
                <a:srgbClr val="FFFFFF"/>
              </a:buClr>
              <a:buSzPts val="3000"/>
              <a:buChar char="▻"/>
              <a:defRPr i="1" sz="3000">
                <a:solidFill>
                  <a:srgbClr val="FFFFFF"/>
                </a:solidFill>
              </a:defRPr>
            </a:lvl6pPr>
            <a:lvl7pPr indent="-419100" lvl="6" marL="3200400" algn="l">
              <a:lnSpc>
                <a:spcPct val="100000"/>
              </a:lnSpc>
              <a:spcBef>
                <a:spcPts val="360"/>
              </a:spcBef>
              <a:spcAft>
                <a:spcPts val="0"/>
              </a:spcAft>
              <a:buClr>
                <a:srgbClr val="FFFFFF"/>
              </a:buClr>
              <a:buSzPts val="3000"/>
              <a:buChar char="▻"/>
              <a:defRPr i="1" sz="3000">
                <a:solidFill>
                  <a:srgbClr val="FFFFFF"/>
                </a:solidFill>
              </a:defRPr>
            </a:lvl7pPr>
            <a:lvl8pPr indent="-419100" lvl="7" marL="3657600" algn="l">
              <a:lnSpc>
                <a:spcPct val="100000"/>
              </a:lnSpc>
              <a:spcBef>
                <a:spcPts val="360"/>
              </a:spcBef>
              <a:spcAft>
                <a:spcPts val="0"/>
              </a:spcAft>
              <a:buClr>
                <a:srgbClr val="FFFFFF"/>
              </a:buClr>
              <a:buSzPts val="3000"/>
              <a:buChar char="▻"/>
              <a:defRPr i="1" sz="3000">
                <a:solidFill>
                  <a:srgbClr val="FFFFFF"/>
                </a:solidFill>
              </a:defRPr>
            </a:lvl8pPr>
            <a:lvl9pPr indent="-419100" lvl="8" marL="4114800" algn="l">
              <a:lnSpc>
                <a:spcPct val="100000"/>
              </a:lnSpc>
              <a:spcBef>
                <a:spcPts val="360"/>
              </a:spcBef>
              <a:spcAft>
                <a:spcPts val="0"/>
              </a:spcAft>
              <a:buClr>
                <a:srgbClr val="FFFFFF"/>
              </a:buClr>
              <a:buSzPts val="3000"/>
              <a:buChar char="▻"/>
              <a:defRPr i="1" sz="3000">
                <a:solidFill>
                  <a:srgbClr val="FFFFFF"/>
                </a:solidFill>
              </a:defRPr>
            </a:lvl9pPr>
          </a:lstStyle>
          <a:p/>
        </p:txBody>
      </p:sp>
      <p:sp>
        <p:nvSpPr>
          <p:cNvPr id="110" name="Google Shape;110;p50"/>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FF9800"/>
                </a:solidFill>
                <a:latin typeface="Arial"/>
                <a:ea typeface="Arial"/>
                <a:cs typeface="Arial"/>
                <a:sym typeface="Arial"/>
              </a:rPr>
              <a:t>“</a:t>
            </a:r>
            <a:endParaRPr b="1" i="0" sz="7200" u="none" cap="none" strike="noStrike">
              <a:solidFill>
                <a:srgbClr val="FF9800"/>
              </a:solidFill>
              <a:latin typeface="Arial"/>
              <a:ea typeface="Arial"/>
              <a:cs typeface="Arial"/>
              <a:sym typeface="Arial"/>
            </a:endParaRPr>
          </a:p>
        </p:txBody>
      </p:sp>
      <p:grpSp>
        <p:nvGrpSpPr>
          <p:cNvPr id="111" name="Google Shape;111;p50"/>
          <p:cNvGrpSpPr/>
          <p:nvPr/>
        </p:nvGrpSpPr>
        <p:grpSpPr>
          <a:xfrm>
            <a:off x="6946842" y="4472723"/>
            <a:ext cx="2202830" cy="670795"/>
            <a:chOff x="5575242" y="4472723"/>
            <a:chExt cx="2202830" cy="670795"/>
          </a:xfrm>
        </p:grpSpPr>
        <p:sp>
          <p:nvSpPr>
            <p:cNvPr id="112" name="Google Shape;112;p50"/>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0"/>
            <p:cNvGrpSpPr/>
            <p:nvPr/>
          </p:nvGrpSpPr>
          <p:grpSpPr>
            <a:xfrm flipH="1">
              <a:off x="5734850" y="4472723"/>
              <a:ext cx="2040837" cy="670795"/>
              <a:chOff x="1297954" y="330075"/>
              <a:chExt cx="5169293" cy="1699506"/>
            </a:xfrm>
          </p:grpSpPr>
          <p:sp>
            <p:nvSpPr>
              <p:cNvPr id="114" name="Google Shape;114;p5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50"/>
            <p:cNvGrpSpPr/>
            <p:nvPr/>
          </p:nvGrpSpPr>
          <p:grpSpPr>
            <a:xfrm flipH="1">
              <a:off x="5578209" y="4646738"/>
              <a:ext cx="2199863" cy="304563"/>
              <a:chOff x="-5827153" y="330075"/>
              <a:chExt cx="12276019" cy="1699569"/>
            </a:xfrm>
          </p:grpSpPr>
          <p:sp>
            <p:nvSpPr>
              <p:cNvPr id="117" name="Google Shape;117;p50"/>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0"/>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 name="Google Shape;119;p5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0" name="Shape 120"/>
        <p:cNvGrpSpPr/>
        <p:nvPr/>
      </p:nvGrpSpPr>
      <p:grpSpPr>
        <a:xfrm>
          <a:off x="0" y="0"/>
          <a:ext cx="0" cy="0"/>
          <a:chOff x="0" y="0"/>
          <a:chExt cx="0" cy="0"/>
        </a:xfrm>
      </p:grpSpPr>
      <p:grpSp>
        <p:nvGrpSpPr>
          <p:cNvPr id="121" name="Google Shape;121;p51"/>
          <p:cNvGrpSpPr/>
          <p:nvPr/>
        </p:nvGrpSpPr>
        <p:grpSpPr>
          <a:xfrm>
            <a:off x="-4" y="40"/>
            <a:ext cx="7072430" cy="1327315"/>
            <a:chOff x="-4" y="40"/>
            <a:chExt cx="7072430" cy="1327315"/>
          </a:xfrm>
        </p:grpSpPr>
        <p:sp>
          <p:nvSpPr>
            <p:cNvPr id="122" name="Google Shape;122;p51"/>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3" name="Google Shape;123;p51"/>
            <p:cNvGrpSpPr/>
            <p:nvPr/>
          </p:nvGrpSpPr>
          <p:grpSpPr>
            <a:xfrm flipH="1" rot="10800000">
              <a:off x="3" y="40"/>
              <a:ext cx="6756168" cy="1327315"/>
              <a:chOff x="-2168138" y="330075"/>
              <a:chExt cx="8650663" cy="1699506"/>
            </a:xfrm>
          </p:grpSpPr>
          <p:sp>
            <p:nvSpPr>
              <p:cNvPr id="124" name="Google Shape;124;p51"/>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5" name="Google Shape;125;p51"/>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26" name="Google Shape;126;p51"/>
            <p:cNvGrpSpPr/>
            <p:nvPr/>
          </p:nvGrpSpPr>
          <p:grpSpPr>
            <a:xfrm flipH="1" rot="10800000">
              <a:off x="-4" y="381007"/>
              <a:ext cx="7072430" cy="771744"/>
              <a:chOff x="-9092084" y="330075"/>
              <a:chExt cx="15574609" cy="1699501"/>
            </a:xfrm>
          </p:grpSpPr>
          <p:sp>
            <p:nvSpPr>
              <p:cNvPr id="127" name="Google Shape;127;p51"/>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8" name="Google Shape;128;p51"/>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29" name="Google Shape;129;p51"/>
          <p:cNvGrpSpPr/>
          <p:nvPr/>
        </p:nvGrpSpPr>
        <p:grpSpPr>
          <a:xfrm>
            <a:off x="6946842" y="4472723"/>
            <a:ext cx="2202830" cy="670795"/>
            <a:chOff x="5575242" y="4472723"/>
            <a:chExt cx="2202830" cy="670795"/>
          </a:xfrm>
        </p:grpSpPr>
        <p:sp>
          <p:nvSpPr>
            <p:cNvPr id="130" name="Google Shape;130;p51"/>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51"/>
            <p:cNvGrpSpPr/>
            <p:nvPr/>
          </p:nvGrpSpPr>
          <p:grpSpPr>
            <a:xfrm flipH="1">
              <a:off x="5734850" y="4472723"/>
              <a:ext cx="2040837" cy="670795"/>
              <a:chOff x="1297954" y="330075"/>
              <a:chExt cx="5169293" cy="1699506"/>
            </a:xfrm>
          </p:grpSpPr>
          <p:sp>
            <p:nvSpPr>
              <p:cNvPr id="132" name="Google Shape;132;p51"/>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1"/>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51"/>
            <p:cNvGrpSpPr/>
            <p:nvPr/>
          </p:nvGrpSpPr>
          <p:grpSpPr>
            <a:xfrm flipH="1">
              <a:off x="5578209" y="4646738"/>
              <a:ext cx="2199863" cy="304563"/>
              <a:chOff x="-5827153" y="330075"/>
              <a:chExt cx="12276019" cy="1699569"/>
            </a:xfrm>
          </p:grpSpPr>
          <p:sp>
            <p:nvSpPr>
              <p:cNvPr id="135" name="Google Shape;135;p51"/>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1"/>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7" name="Google Shape;137;p5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8" name="Google Shape;138;p51"/>
          <p:cNvSpPr txBox="1"/>
          <p:nvPr>
            <p:ph idx="1" type="body"/>
          </p:nvPr>
        </p:nvSpPr>
        <p:spPr>
          <a:xfrm>
            <a:off x="8704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39" name="Google Shape;139;p51"/>
          <p:cNvSpPr txBox="1"/>
          <p:nvPr>
            <p:ph idx="2" type="body"/>
          </p:nvPr>
        </p:nvSpPr>
        <p:spPr>
          <a:xfrm>
            <a:off x="3233637"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0" name="Google Shape;140;p51"/>
          <p:cNvSpPr txBox="1"/>
          <p:nvPr>
            <p:ph idx="3" type="body"/>
          </p:nvPr>
        </p:nvSpPr>
        <p:spPr>
          <a:xfrm>
            <a:off x="55406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1" name="Google Shape;141;p5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grpSp>
        <p:nvGrpSpPr>
          <p:cNvPr id="143" name="Google Shape;143;p52"/>
          <p:cNvGrpSpPr/>
          <p:nvPr/>
        </p:nvGrpSpPr>
        <p:grpSpPr>
          <a:xfrm>
            <a:off x="2466138" y="4472723"/>
            <a:ext cx="6686826" cy="670795"/>
            <a:chOff x="5589288" y="4472723"/>
            <a:chExt cx="6686826" cy="670795"/>
          </a:xfrm>
        </p:grpSpPr>
        <p:sp>
          <p:nvSpPr>
            <p:cNvPr id="144" name="Google Shape;144;p52"/>
            <p:cNvSpPr/>
            <p:nvPr/>
          </p:nvSpPr>
          <p:spPr>
            <a:xfrm rot="10800000">
              <a:off x="5589288"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52"/>
            <p:cNvGrpSpPr/>
            <p:nvPr/>
          </p:nvGrpSpPr>
          <p:grpSpPr>
            <a:xfrm flipH="1">
              <a:off x="5748897" y="4472723"/>
              <a:ext cx="6527217" cy="670795"/>
              <a:chOff x="-10101302" y="330075"/>
              <a:chExt cx="16532972" cy="1699506"/>
            </a:xfrm>
          </p:grpSpPr>
          <p:sp>
            <p:nvSpPr>
              <p:cNvPr id="146" name="Google Shape;146;p52"/>
              <p:cNvSpPr/>
              <p:nvPr/>
            </p:nvSpPr>
            <p:spPr>
              <a:xfrm>
                <a:off x="-10101302" y="330081"/>
                <a:ext cx="148464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2"/>
              <p:cNvSpPr/>
              <p:nvPr/>
            </p:nvSpPr>
            <p:spPr>
              <a:xfrm>
                <a:off x="4732169"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52"/>
            <p:cNvGrpSpPr/>
            <p:nvPr/>
          </p:nvGrpSpPr>
          <p:grpSpPr>
            <a:xfrm flipH="1">
              <a:off x="5592255" y="4646738"/>
              <a:ext cx="6682918" cy="304563"/>
              <a:chOff x="-30922587" y="330075"/>
              <a:chExt cx="37293072" cy="1699569"/>
            </a:xfrm>
          </p:grpSpPr>
          <p:sp>
            <p:nvSpPr>
              <p:cNvPr id="149" name="Google Shape;149;p52"/>
              <p:cNvSpPr/>
              <p:nvPr/>
            </p:nvSpPr>
            <p:spPr>
              <a:xfrm>
                <a:off x="-30922587" y="330144"/>
                <a:ext cx="35588101"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2"/>
              <p:cNvSpPr/>
              <p:nvPr/>
            </p:nvSpPr>
            <p:spPr>
              <a:xfrm>
                <a:off x="4670984"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1" name="Google Shape;151;p52"/>
          <p:cNvSpPr txBox="1"/>
          <p:nvPr>
            <p:ph idx="1" type="body"/>
          </p:nvPr>
        </p:nvSpPr>
        <p:spPr>
          <a:xfrm>
            <a:off x="2682800" y="4636500"/>
            <a:ext cx="6004200" cy="315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sz="1300"/>
            </a:lvl1pPr>
          </a:lstStyle>
          <a:p/>
        </p:txBody>
      </p:sp>
      <p:sp>
        <p:nvSpPr>
          <p:cNvPr id="152" name="Google Shape;152;p5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grpSp>
        <p:nvGrpSpPr>
          <p:cNvPr id="153" name="Google Shape;153;p52"/>
          <p:cNvGrpSpPr/>
          <p:nvPr/>
        </p:nvGrpSpPr>
        <p:grpSpPr>
          <a:xfrm rot="10800000">
            <a:off x="-8" y="-2"/>
            <a:ext cx="2202830" cy="670795"/>
            <a:chOff x="5575242" y="4472723"/>
            <a:chExt cx="2202830" cy="670795"/>
          </a:xfrm>
        </p:grpSpPr>
        <p:sp>
          <p:nvSpPr>
            <p:cNvPr id="154" name="Google Shape;154;p52"/>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52"/>
            <p:cNvGrpSpPr/>
            <p:nvPr/>
          </p:nvGrpSpPr>
          <p:grpSpPr>
            <a:xfrm flipH="1">
              <a:off x="5734850" y="4472723"/>
              <a:ext cx="2040837" cy="670795"/>
              <a:chOff x="1297954" y="330075"/>
              <a:chExt cx="5169293" cy="1699506"/>
            </a:xfrm>
          </p:grpSpPr>
          <p:sp>
            <p:nvSpPr>
              <p:cNvPr id="156" name="Google Shape;156;p52"/>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2"/>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52"/>
            <p:cNvGrpSpPr/>
            <p:nvPr/>
          </p:nvGrpSpPr>
          <p:grpSpPr>
            <a:xfrm flipH="1">
              <a:off x="5578209" y="4646738"/>
              <a:ext cx="2199863" cy="304563"/>
              <a:chOff x="-5827153" y="330075"/>
              <a:chExt cx="12276019" cy="1699569"/>
            </a:xfrm>
          </p:grpSpPr>
          <p:sp>
            <p:nvSpPr>
              <p:cNvPr id="159" name="Google Shape;159;p52"/>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2"/>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7" name="Google Shape;7;p44"/>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8" name="Google Shape;8;p4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mc:Choice Requires="p14">
      <p:transition p14:dur="2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9.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30.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 Id="rId10" Type="http://schemas.openxmlformats.org/officeDocument/2006/relationships/image" Target="../media/image6.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4.jpg"/><Relationship Id="rId7" Type="http://schemas.openxmlformats.org/officeDocument/2006/relationships/image" Target="../media/image10.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6" name="Google Shape;166;p1"/>
          <p:cNvSpPr txBox="1"/>
          <p:nvPr/>
        </p:nvSpPr>
        <p:spPr>
          <a:xfrm>
            <a:off x="2503250" y="684975"/>
            <a:ext cx="3549300" cy="1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txBox="1"/>
          <p:nvPr/>
        </p:nvSpPr>
        <p:spPr>
          <a:xfrm>
            <a:off x="2384900" y="9325"/>
            <a:ext cx="3786000" cy="87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rgbClr val="4D6D92"/>
                </a:solidFill>
                <a:latin typeface="Times New Roman"/>
                <a:ea typeface="Times New Roman"/>
                <a:cs typeface="Times New Roman"/>
                <a:sym typeface="Times New Roman"/>
              </a:rPr>
              <a:t>Ministère de l'Enseignement Supérieur et de la Recherche Scientifique</a:t>
            </a:r>
            <a:endParaRPr b="0" i="0" sz="1400" u="none" cap="none" strike="noStrike">
              <a:solidFill>
                <a:srgbClr val="4D6D9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Arial"/>
              <a:buNone/>
            </a:pPr>
            <a:r>
              <a:rPr b="1" i="0" lang="en-US" sz="1400" u="none" cap="none" strike="noStrike">
                <a:solidFill>
                  <a:srgbClr val="4D6D92"/>
                </a:solidFill>
                <a:latin typeface="Times New Roman"/>
                <a:ea typeface="Times New Roman"/>
                <a:cs typeface="Times New Roman"/>
                <a:sym typeface="Times New Roman"/>
              </a:rPr>
              <a:t>Université de Monastir</a:t>
            </a:r>
            <a:endParaRPr b="0" i="0" sz="1400" u="none" cap="none" strike="noStrike">
              <a:solidFill>
                <a:srgbClr val="4D6D92"/>
              </a:solidFill>
              <a:latin typeface="Times New Roman"/>
              <a:ea typeface="Times New Roman"/>
              <a:cs typeface="Times New Roman"/>
              <a:sym typeface="Times New Roman"/>
            </a:endParaRPr>
          </a:p>
        </p:txBody>
      </p:sp>
      <p:sp>
        <p:nvSpPr>
          <p:cNvPr id="168" name="Google Shape;168;p1"/>
          <p:cNvSpPr txBox="1"/>
          <p:nvPr/>
        </p:nvSpPr>
        <p:spPr>
          <a:xfrm>
            <a:off x="2690362" y="1075427"/>
            <a:ext cx="3636300" cy="78113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3F5378"/>
                </a:solidFill>
                <a:latin typeface="Times New Roman"/>
                <a:ea typeface="Times New Roman"/>
                <a:cs typeface="Times New Roman"/>
                <a:sym typeface="Times New Roman"/>
              </a:rPr>
              <a:t>PROJET DE FIN D'ÉTUDES</a:t>
            </a:r>
            <a:endParaRPr b="0" i="0" sz="2400" u="none" cap="none" strike="noStrike">
              <a:solidFill>
                <a:srgbClr val="3F5378"/>
              </a:solidFill>
              <a:latin typeface="Times New Roman"/>
              <a:ea typeface="Times New Roman"/>
              <a:cs typeface="Times New Roman"/>
              <a:sym typeface="Times New Roman"/>
            </a:endParaRPr>
          </a:p>
        </p:txBody>
      </p:sp>
      <p:cxnSp>
        <p:nvCxnSpPr>
          <p:cNvPr id="169" name="Google Shape;169;p1"/>
          <p:cNvCxnSpPr/>
          <p:nvPr/>
        </p:nvCxnSpPr>
        <p:spPr>
          <a:xfrm>
            <a:off x="2753850" y="1925976"/>
            <a:ext cx="3537000" cy="0"/>
          </a:xfrm>
          <a:prstGeom prst="straightConnector1">
            <a:avLst/>
          </a:prstGeom>
          <a:noFill/>
          <a:ln cap="flat" cmpd="sng" w="19050">
            <a:solidFill>
              <a:srgbClr val="3F5378"/>
            </a:solidFill>
            <a:prstDash val="solid"/>
            <a:round/>
            <a:headEnd len="sm" w="sm" type="none"/>
            <a:tailEnd len="sm" w="sm" type="none"/>
          </a:ln>
        </p:spPr>
      </p:cxnSp>
      <p:cxnSp>
        <p:nvCxnSpPr>
          <p:cNvPr id="170" name="Google Shape;170;p1"/>
          <p:cNvCxnSpPr/>
          <p:nvPr/>
        </p:nvCxnSpPr>
        <p:spPr>
          <a:xfrm>
            <a:off x="2803500" y="3142025"/>
            <a:ext cx="3537000" cy="0"/>
          </a:xfrm>
          <a:prstGeom prst="straightConnector1">
            <a:avLst/>
          </a:prstGeom>
          <a:noFill/>
          <a:ln cap="flat" cmpd="sng" w="19050">
            <a:solidFill>
              <a:srgbClr val="3F5378"/>
            </a:solidFill>
            <a:prstDash val="solid"/>
            <a:round/>
            <a:headEnd len="sm" w="sm" type="none"/>
            <a:tailEnd len="sm" w="sm" type="none"/>
          </a:ln>
        </p:spPr>
      </p:cxnSp>
      <p:sp>
        <p:nvSpPr>
          <p:cNvPr id="171" name="Google Shape;171;p1"/>
          <p:cNvSpPr txBox="1"/>
          <p:nvPr/>
        </p:nvSpPr>
        <p:spPr>
          <a:xfrm>
            <a:off x="442100" y="3529870"/>
            <a:ext cx="19428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B608B"/>
                </a:solidFill>
                <a:latin typeface="Times New Roman"/>
                <a:ea typeface="Times New Roman"/>
                <a:cs typeface="Times New Roman"/>
                <a:sym typeface="Times New Roman"/>
              </a:rPr>
              <a:t>Elaboré par : </a:t>
            </a:r>
            <a:endParaRPr b="1" i="0" sz="1600" u="none" cap="none" strike="noStrike">
              <a:solidFill>
                <a:srgbClr val="2B608B"/>
              </a:solidFill>
              <a:latin typeface="Times New Roman"/>
              <a:ea typeface="Times New Roman"/>
              <a:cs typeface="Times New Roman"/>
              <a:sym typeface="Times New Roman"/>
            </a:endParaRPr>
          </a:p>
        </p:txBody>
      </p:sp>
      <p:sp>
        <p:nvSpPr>
          <p:cNvPr id="172" name="Google Shape;172;p1"/>
          <p:cNvSpPr txBox="1"/>
          <p:nvPr/>
        </p:nvSpPr>
        <p:spPr>
          <a:xfrm>
            <a:off x="411262" y="3823582"/>
            <a:ext cx="2279100" cy="6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Times New Roman"/>
                <a:ea typeface="Times New Roman"/>
                <a:cs typeface="Times New Roman"/>
                <a:sym typeface="Times New Roman"/>
              </a:rPr>
              <a:t>Mezghani Selmen</a:t>
            </a:r>
            <a:endParaRPr b="1" i="0" sz="1600" u="none" cap="none" strike="noStrike">
              <a:solidFill>
                <a:schemeClr val="dk1"/>
              </a:solidFill>
              <a:latin typeface="Times New Roman"/>
              <a:ea typeface="Times New Roman"/>
              <a:cs typeface="Times New Roman"/>
              <a:sym typeface="Times New Roman"/>
            </a:endParaRPr>
          </a:p>
        </p:txBody>
      </p:sp>
      <p:sp>
        <p:nvSpPr>
          <p:cNvPr id="173" name="Google Shape;173;p1"/>
          <p:cNvSpPr txBox="1"/>
          <p:nvPr/>
        </p:nvSpPr>
        <p:spPr>
          <a:xfrm>
            <a:off x="6634176" y="3536034"/>
            <a:ext cx="3021232" cy="6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B608B"/>
                </a:solidFill>
                <a:latin typeface="Times New Roman"/>
                <a:ea typeface="Times New Roman"/>
                <a:cs typeface="Times New Roman"/>
                <a:sym typeface="Times New Roman"/>
              </a:rPr>
              <a:t>Encadré</a:t>
            </a:r>
            <a:r>
              <a:rPr b="1" i="0" lang="en-US" sz="1600" u="none" cap="none" strike="noStrike">
                <a:solidFill>
                  <a:srgbClr val="2B608B"/>
                </a:solidFill>
                <a:latin typeface="Arial"/>
                <a:ea typeface="Arial"/>
                <a:cs typeface="Arial"/>
                <a:sym typeface="Arial"/>
              </a:rPr>
              <a:t> par:</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Mr.Jaafar chaaouri</a:t>
            </a:r>
            <a:endParaRPr b="0" i="0" sz="1400" u="none" cap="none" strike="noStrike">
              <a:solidFill>
                <a:srgbClr val="000000"/>
              </a:solidFill>
              <a:latin typeface="Arial"/>
              <a:ea typeface="Arial"/>
              <a:cs typeface="Arial"/>
              <a:sym typeface="Arial"/>
            </a:endParaRPr>
          </a:p>
        </p:txBody>
      </p:sp>
      <p:sp>
        <p:nvSpPr>
          <p:cNvPr id="174" name="Google Shape;174;p1"/>
          <p:cNvSpPr txBox="1"/>
          <p:nvPr/>
        </p:nvSpPr>
        <p:spPr>
          <a:xfrm>
            <a:off x="2503250" y="3562324"/>
            <a:ext cx="3442326" cy="12926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2B608B"/>
                </a:solidFill>
                <a:latin typeface="Times New Roman"/>
                <a:ea typeface="Times New Roman"/>
                <a:cs typeface="Times New Roman"/>
                <a:sym typeface="Times New Roman"/>
              </a:rPr>
              <a:t>Soutenu devant les membres de jury </a:t>
            </a:r>
            <a:endParaRPr b="1" i="0" sz="1600" u="none" cap="none" strike="noStrike">
              <a:solidFill>
                <a:srgbClr val="2B608B"/>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Mr. Oussema Belhadj Kacem</a:t>
            </a:r>
            <a:endParaRPr b="1"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       Mr. Tarek Hamdani</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Users\PcMac\Desktop\isima-logo.jpg" id="175" name="Google Shape;175;p1"/>
          <p:cNvPicPr preferRelativeResize="0"/>
          <p:nvPr/>
        </p:nvPicPr>
        <p:blipFill rotWithShape="1">
          <a:blip r:embed="rId3">
            <a:alphaModFix/>
          </a:blip>
          <a:srcRect b="0" l="0" r="0" t="0"/>
          <a:stretch/>
        </p:blipFill>
        <p:spPr>
          <a:xfrm>
            <a:off x="210657" y="9325"/>
            <a:ext cx="1714512" cy="1158454"/>
          </a:xfrm>
          <a:prstGeom prst="rect">
            <a:avLst/>
          </a:prstGeom>
          <a:noFill/>
          <a:ln>
            <a:noFill/>
          </a:ln>
        </p:spPr>
      </p:pic>
      <p:sp>
        <p:nvSpPr>
          <p:cNvPr id="176" name="Google Shape;176;p1"/>
          <p:cNvSpPr txBox="1"/>
          <p:nvPr/>
        </p:nvSpPr>
        <p:spPr>
          <a:xfrm>
            <a:off x="2503250" y="1925976"/>
            <a:ext cx="518350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Calibri"/>
                <a:ea typeface="Calibri"/>
                <a:cs typeface="Calibri"/>
                <a:sym typeface="Calibri"/>
              </a:rPr>
              <a:t>Système automatisé de contrôle de trafic routier</a:t>
            </a:r>
            <a:endParaRPr b="0" i="0" sz="3200" u="none" cap="none" strike="noStrike">
              <a:solidFill>
                <a:srgbClr val="000000"/>
              </a:solidFill>
              <a:latin typeface="Arial"/>
              <a:ea typeface="Arial"/>
              <a:cs typeface="Arial"/>
              <a:sym typeface="Arial"/>
            </a:endParaRPr>
          </a:p>
        </p:txBody>
      </p:sp>
      <p:pic>
        <p:nvPicPr>
          <p:cNvPr id="177" name="Google Shape;177;p1"/>
          <p:cNvPicPr preferRelativeResize="0"/>
          <p:nvPr/>
        </p:nvPicPr>
        <p:blipFill rotWithShape="1">
          <a:blip r:embed="rId4">
            <a:alphaModFix/>
          </a:blip>
          <a:srcRect b="0" l="0" r="0" t="0"/>
          <a:stretch/>
        </p:blipFill>
        <p:spPr>
          <a:xfrm>
            <a:off x="0" y="9324"/>
            <a:ext cx="9144000" cy="513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1"/>
          <p:cNvSpPr txBox="1"/>
          <p:nvPr/>
        </p:nvSpPr>
        <p:spPr>
          <a:xfrm>
            <a:off x="8884500" y="4629550"/>
            <a:ext cx="411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Condensed"/>
                <a:ea typeface="Roboto Condensed"/>
                <a:cs typeface="Roboto Condensed"/>
                <a:sym typeface="Roboto Condensed"/>
              </a:rPr>
              <a:t>7</a:t>
            </a:r>
            <a:endParaRPr b="1" i="0" sz="1200" u="none" cap="none" strike="noStrike">
              <a:solidFill>
                <a:schemeClr val="lt1"/>
              </a:solidFill>
              <a:latin typeface="Roboto Condensed"/>
              <a:ea typeface="Roboto Condensed"/>
              <a:cs typeface="Roboto Condensed"/>
              <a:sym typeface="Roboto Condensed"/>
            </a:endParaRPr>
          </a:p>
        </p:txBody>
      </p:sp>
      <p:sp>
        <p:nvSpPr>
          <p:cNvPr id="337" name="Google Shape;337;p11"/>
          <p:cNvSpPr txBox="1"/>
          <p:nvPr/>
        </p:nvSpPr>
        <p:spPr>
          <a:xfrm>
            <a:off x="683568" y="699542"/>
            <a:ext cx="29523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Roboto Condensed"/>
                <a:ea typeface="Roboto Condensed"/>
                <a:cs typeface="Roboto Condensed"/>
                <a:sym typeface="Roboto Condensed"/>
              </a:rPr>
              <a:t>Objectifs à atteindre </a:t>
            </a:r>
            <a:endParaRPr b="0" i="0" sz="1400" u="none" cap="none" strike="noStrike">
              <a:solidFill>
                <a:srgbClr val="000000"/>
              </a:solidFill>
              <a:latin typeface="Arial"/>
              <a:ea typeface="Arial"/>
              <a:cs typeface="Arial"/>
              <a:sym typeface="Arial"/>
            </a:endParaRPr>
          </a:p>
        </p:txBody>
      </p:sp>
      <p:grpSp>
        <p:nvGrpSpPr>
          <p:cNvPr id="338" name="Google Shape;338;p11"/>
          <p:cNvGrpSpPr/>
          <p:nvPr/>
        </p:nvGrpSpPr>
        <p:grpSpPr>
          <a:xfrm>
            <a:off x="179512" y="771550"/>
            <a:ext cx="324721" cy="266602"/>
            <a:chOff x="2599525" y="3688600"/>
            <a:chExt cx="428675" cy="351950"/>
          </a:xfrm>
        </p:grpSpPr>
        <p:sp>
          <p:nvSpPr>
            <p:cNvPr id="339" name="Google Shape;339;p1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2" name="Google Shape;342;p11"/>
          <p:cNvCxnSpPr>
            <a:stCxn id="343" idx="3"/>
          </p:cNvCxnSpPr>
          <p:nvPr/>
        </p:nvCxnSpPr>
        <p:spPr>
          <a:xfrm flipH="1" rot="10800000">
            <a:off x="5328084" y="2139644"/>
            <a:ext cx="972000" cy="356700"/>
          </a:xfrm>
          <a:prstGeom prst="straightConnector1">
            <a:avLst/>
          </a:prstGeom>
          <a:noFill/>
          <a:ln cap="flat" cmpd="sng" w="38100">
            <a:solidFill>
              <a:schemeClr val="accent6"/>
            </a:solidFill>
            <a:prstDash val="solid"/>
            <a:round/>
            <a:headEnd len="sm" w="sm" type="none"/>
            <a:tailEnd len="med" w="med" type="stealth"/>
          </a:ln>
          <a:effectLst>
            <a:outerShdw blurRad="40000" rotWithShape="0" dir="5400000" dist="23000">
              <a:srgbClr val="000000">
                <a:alpha val="34509"/>
              </a:srgbClr>
            </a:outerShdw>
          </a:effectLst>
        </p:spPr>
      </p:cxnSp>
      <p:cxnSp>
        <p:nvCxnSpPr>
          <p:cNvPr id="344" name="Google Shape;344;p11"/>
          <p:cNvCxnSpPr/>
          <p:nvPr/>
        </p:nvCxnSpPr>
        <p:spPr>
          <a:xfrm>
            <a:off x="4355976" y="3252428"/>
            <a:ext cx="0" cy="828298"/>
          </a:xfrm>
          <a:prstGeom prst="straightConnector1">
            <a:avLst/>
          </a:prstGeom>
          <a:noFill/>
          <a:ln cap="flat" cmpd="sng" w="38100">
            <a:solidFill>
              <a:schemeClr val="accent6"/>
            </a:solidFill>
            <a:prstDash val="solid"/>
            <a:round/>
            <a:headEnd len="sm" w="sm" type="none"/>
            <a:tailEnd len="med" w="med" type="stealth"/>
          </a:ln>
          <a:effectLst>
            <a:outerShdw blurRad="40000" rotWithShape="0" dir="5400000" dist="23000">
              <a:srgbClr val="000000">
                <a:alpha val="34509"/>
              </a:srgbClr>
            </a:outerShdw>
          </a:effectLst>
        </p:spPr>
      </p:cxnSp>
      <p:cxnSp>
        <p:nvCxnSpPr>
          <p:cNvPr id="345" name="Google Shape;345;p11"/>
          <p:cNvCxnSpPr/>
          <p:nvPr/>
        </p:nvCxnSpPr>
        <p:spPr>
          <a:xfrm rot="10800000">
            <a:off x="2614864" y="2350016"/>
            <a:ext cx="1021032" cy="306034"/>
          </a:xfrm>
          <a:prstGeom prst="straightConnector1">
            <a:avLst/>
          </a:prstGeom>
          <a:noFill/>
          <a:ln cap="flat" cmpd="sng" w="38100">
            <a:solidFill>
              <a:schemeClr val="accent6"/>
            </a:solidFill>
            <a:prstDash val="solid"/>
            <a:round/>
            <a:headEnd len="sm" w="sm" type="none"/>
            <a:tailEnd len="med" w="med" type="stealth"/>
          </a:ln>
          <a:effectLst>
            <a:outerShdw blurRad="40000" rotWithShape="0" dir="5400000" dist="23000">
              <a:srgbClr val="000000">
                <a:alpha val="34509"/>
              </a:srgbClr>
            </a:outerShdw>
          </a:effectLst>
        </p:spPr>
      </p:cxnSp>
      <p:pic>
        <p:nvPicPr>
          <p:cNvPr descr="C:\Users\hp\Desktop\cible.png" id="343" name="Google Shape;343;p11"/>
          <p:cNvPicPr preferRelativeResize="0"/>
          <p:nvPr/>
        </p:nvPicPr>
        <p:blipFill rotWithShape="1">
          <a:blip r:embed="rId3">
            <a:alphaModFix/>
          </a:blip>
          <a:srcRect b="0" l="0" r="0" t="0"/>
          <a:stretch/>
        </p:blipFill>
        <p:spPr>
          <a:xfrm>
            <a:off x="3815916" y="1740260"/>
            <a:ext cx="1512168" cy="1512168"/>
          </a:xfrm>
          <a:prstGeom prst="rect">
            <a:avLst/>
          </a:prstGeom>
          <a:noFill/>
          <a:ln>
            <a:noFill/>
          </a:ln>
        </p:spPr>
      </p:pic>
      <p:sp>
        <p:nvSpPr>
          <p:cNvPr id="346" name="Google Shape;346;p11"/>
          <p:cNvSpPr/>
          <p:nvPr/>
        </p:nvSpPr>
        <p:spPr>
          <a:xfrm>
            <a:off x="179512" y="1788458"/>
            <a:ext cx="231451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Identification de matricule en temps réel</a:t>
            </a:r>
            <a:endParaRPr b="0" i="0" sz="1800" u="none" cap="none" strike="noStrike">
              <a:solidFill>
                <a:schemeClr val="dk1"/>
              </a:solidFill>
              <a:latin typeface="Times New Roman"/>
              <a:ea typeface="Times New Roman"/>
              <a:cs typeface="Times New Roman"/>
              <a:sym typeface="Times New Roman"/>
            </a:endParaRPr>
          </a:p>
        </p:txBody>
      </p:sp>
      <p:sp>
        <p:nvSpPr>
          <p:cNvPr id="347" name="Google Shape;347;p11"/>
          <p:cNvSpPr/>
          <p:nvPr/>
        </p:nvSpPr>
        <p:spPr>
          <a:xfrm>
            <a:off x="6591049" y="1715103"/>
            <a:ext cx="2373439"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Vérification de statut de tout matricule identifié</a:t>
            </a:r>
            <a:endParaRPr b="0" i="0" sz="1800" u="none" cap="none" strike="noStrike">
              <a:solidFill>
                <a:schemeClr val="dk1"/>
              </a:solidFill>
              <a:latin typeface="Times New Roman"/>
              <a:ea typeface="Times New Roman"/>
              <a:cs typeface="Times New Roman"/>
              <a:sym typeface="Times New Roman"/>
            </a:endParaRPr>
          </a:p>
        </p:txBody>
      </p:sp>
      <p:sp>
        <p:nvSpPr>
          <p:cNvPr id="348" name="Google Shape;348;p11"/>
          <p:cNvSpPr/>
          <p:nvPr/>
        </p:nvSpPr>
        <p:spPr>
          <a:xfrm>
            <a:off x="778022" y="4080726"/>
            <a:ext cx="689163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Affichage de matricule avec couleur indiquant le résultat de vérification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ppt_w</p:attrName>
                                        </p:attrNameLst>
                                      </p:cBhvr>
                                      <p:tavLst>
                                        <p:tav fmla="" tm="0">
                                          <p:val>
                                            <p:strVal val="0"/>
                                          </p:val>
                                        </p:tav>
                                        <p:tav fmla="" tm="100000">
                                          <p:val>
                                            <p:strVal val="#ppt_w"/>
                                          </p:val>
                                        </p:tav>
                                      </p:tavLst>
                                    </p:anim>
                                    <p:anim calcmode="lin" valueType="num">
                                      <p:cBhvr additive="base">
                                        <p:cTn dur="1000"/>
                                        <p:tgtEl>
                                          <p:spTgt spid="3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1000"/>
                                        <p:tgtEl>
                                          <p:spTgt spid="345"/>
                                        </p:tgtEl>
                                        <p:attrNameLst>
                                          <p:attrName>ppt_w</p:attrName>
                                        </p:attrNameLst>
                                      </p:cBhvr>
                                      <p:tavLst>
                                        <p:tav fmla="" tm="0">
                                          <p:val>
                                            <p:strVal val="0"/>
                                          </p:val>
                                        </p:tav>
                                        <p:tav fmla="" tm="100000">
                                          <p:val>
                                            <p:strVal val="#ppt_w"/>
                                          </p:val>
                                        </p:tav>
                                      </p:tavLst>
                                    </p:anim>
                                    <p:anim calcmode="lin" valueType="num">
                                      <p:cBhvr additive="base">
                                        <p:cTn dur="1000"/>
                                        <p:tgtEl>
                                          <p:spTgt spid="3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ppt_w</p:attrName>
                                        </p:attrNameLst>
                                      </p:cBhvr>
                                      <p:tavLst>
                                        <p:tav fmla="" tm="0">
                                          <p:val>
                                            <p:strVal val="0"/>
                                          </p:val>
                                        </p:tav>
                                        <p:tav fmla="" tm="100000">
                                          <p:val>
                                            <p:strVal val="#ppt_w"/>
                                          </p:val>
                                        </p:tav>
                                      </p:tavLst>
                                    </p:anim>
                                    <p:anim calcmode="lin" valueType="num">
                                      <p:cBhvr additive="base">
                                        <p:cTn dur="1000"/>
                                        <p:tgtEl>
                                          <p:spTgt spid="3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1000"/>
                                        <p:tgtEl>
                                          <p:spTgt spid="344"/>
                                        </p:tgtEl>
                                        <p:attrNameLst>
                                          <p:attrName>ppt_w</p:attrName>
                                        </p:attrNameLst>
                                      </p:cBhvr>
                                      <p:tavLst>
                                        <p:tav fmla="" tm="0">
                                          <p:val>
                                            <p:strVal val="0"/>
                                          </p:val>
                                        </p:tav>
                                        <p:tav fmla="" tm="100000">
                                          <p:val>
                                            <p:strVal val="#ppt_w"/>
                                          </p:val>
                                        </p:tav>
                                      </p:tavLst>
                                    </p:anim>
                                    <p:anim calcmode="lin" valueType="num">
                                      <p:cBhvr additive="base">
                                        <p:cTn dur="1000"/>
                                        <p:tgtEl>
                                          <p:spTgt spid="3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ppt_w</p:attrName>
                                        </p:attrNameLst>
                                      </p:cBhvr>
                                      <p:tavLst>
                                        <p:tav fmla="" tm="0">
                                          <p:val>
                                            <p:strVal val="0"/>
                                          </p:val>
                                        </p:tav>
                                        <p:tav fmla="" tm="100000">
                                          <p:val>
                                            <p:strVal val="#ppt_w"/>
                                          </p:val>
                                        </p:tav>
                                      </p:tavLst>
                                    </p:anim>
                                    <p:anim calcmode="lin" valueType="num">
                                      <p:cBhvr additive="base">
                                        <p:cTn dur="1000"/>
                                        <p:tgtEl>
                                          <p:spTgt spid="3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ppt_w</p:attrName>
                                        </p:attrNameLst>
                                      </p:cBhvr>
                                      <p:tavLst>
                                        <p:tav fmla="" tm="0">
                                          <p:val>
                                            <p:strVal val="0"/>
                                          </p:val>
                                        </p:tav>
                                        <p:tav fmla="" tm="100000">
                                          <p:val>
                                            <p:strVal val="#ppt_w"/>
                                          </p:val>
                                        </p:tav>
                                      </p:tavLst>
                                    </p:anim>
                                    <p:anim calcmode="lin" valueType="num">
                                      <p:cBhvr additive="base">
                                        <p:cTn dur="1000"/>
                                        <p:tgtEl>
                                          <p:spTgt spid="3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ppt_w</p:attrName>
                                        </p:attrNameLst>
                                      </p:cBhvr>
                                      <p:tavLst>
                                        <p:tav fmla="" tm="0">
                                          <p:val>
                                            <p:strVal val="0"/>
                                          </p:val>
                                        </p:tav>
                                        <p:tav fmla="" tm="100000">
                                          <p:val>
                                            <p:strVal val="#ppt_w"/>
                                          </p:val>
                                        </p:tav>
                                      </p:tavLst>
                                    </p:anim>
                                    <p:anim calcmode="lin" valueType="num">
                                      <p:cBhvr additive="base">
                                        <p:cTn dur="1000"/>
                                        <p:tgtEl>
                                          <p:spTgt spid="3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54" name="Google Shape;354;p13"/>
          <p:cNvGrpSpPr/>
          <p:nvPr/>
        </p:nvGrpSpPr>
        <p:grpSpPr>
          <a:xfrm>
            <a:off x="6444425" y="-23882"/>
            <a:ext cx="2725422" cy="1028657"/>
            <a:chOff x="6039013" y="-23882"/>
            <a:chExt cx="2725422" cy="1028657"/>
          </a:xfrm>
        </p:grpSpPr>
        <p:grpSp>
          <p:nvGrpSpPr>
            <p:cNvPr id="355" name="Google Shape;355;p13"/>
            <p:cNvGrpSpPr/>
            <p:nvPr/>
          </p:nvGrpSpPr>
          <p:grpSpPr>
            <a:xfrm rot="10800000">
              <a:off x="6039013" y="-23882"/>
              <a:ext cx="2725422" cy="997862"/>
              <a:chOff x="185742" y="1697030"/>
              <a:chExt cx="5165698" cy="1658130"/>
            </a:xfrm>
          </p:grpSpPr>
          <p:sp>
            <p:nvSpPr>
              <p:cNvPr id="356" name="Google Shape;356;p13"/>
              <p:cNvSpPr/>
              <p:nvPr/>
            </p:nvSpPr>
            <p:spPr>
              <a:xfrm flipH="1" rot="10800000">
                <a:off x="1426312" y="1697030"/>
                <a:ext cx="26934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3248"/>
                  </a:solidFill>
                  <a:latin typeface="Roboto Condensed"/>
                  <a:ea typeface="Roboto Condensed"/>
                  <a:cs typeface="Roboto Condensed"/>
                  <a:sym typeface="Roboto Condensed"/>
                </a:endParaRPr>
              </a:p>
            </p:txBody>
          </p:sp>
          <p:sp>
            <p:nvSpPr>
              <p:cNvPr id="357" name="Google Shape;357;p13"/>
              <p:cNvSpPr/>
              <p:nvPr/>
            </p:nvSpPr>
            <p:spPr>
              <a:xfrm flipH="1" rot="10800000">
                <a:off x="410764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3248"/>
                  </a:solidFill>
                  <a:latin typeface="Roboto Condensed"/>
                  <a:ea typeface="Roboto Condensed"/>
                  <a:cs typeface="Roboto Condensed"/>
                  <a:sym typeface="Roboto Condensed"/>
                </a:endParaRPr>
              </a:p>
            </p:txBody>
          </p:sp>
          <p:sp>
            <p:nvSpPr>
              <p:cNvPr id="358" name="Google Shape;358;p13"/>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3248"/>
                  </a:solidFill>
                  <a:latin typeface="Roboto Condensed"/>
                  <a:ea typeface="Roboto Condensed"/>
                  <a:cs typeface="Roboto Condensed"/>
                  <a:sym typeface="Roboto Condensed"/>
                </a:endParaRPr>
              </a:p>
            </p:txBody>
          </p:sp>
          <p:sp>
            <p:nvSpPr>
              <p:cNvPr id="359" name="Google Shape;359;p13"/>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63248"/>
                  </a:solidFill>
                  <a:latin typeface="Roboto Condensed"/>
                  <a:ea typeface="Roboto Condensed"/>
                  <a:cs typeface="Roboto Condensed"/>
                  <a:sym typeface="Roboto Condensed"/>
                </a:endParaRPr>
              </a:p>
            </p:txBody>
          </p:sp>
        </p:grpSp>
        <p:sp>
          <p:nvSpPr>
            <p:cNvPr id="360" name="Google Shape;360;p13"/>
            <p:cNvSpPr txBox="1"/>
            <p:nvPr/>
          </p:nvSpPr>
          <p:spPr>
            <a:xfrm>
              <a:off x="6627675" y="121875"/>
              <a:ext cx="1881000" cy="88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263248"/>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263248"/>
                  </a:solidFill>
                  <a:latin typeface="Roboto Condensed"/>
                  <a:ea typeface="Roboto Condensed"/>
                  <a:cs typeface="Roboto Condensed"/>
                  <a:sym typeface="Roboto Condensed"/>
                </a:rPr>
                <a:t>Outils logiciels</a:t>
              </a:r>
              <a:endParaRPr b="1" i="0" sz="1600" u="none" cap="none" strike="noStrike">
                <a:solidFill>
                  <a:srgbClr val="263248"/>
                </a:solidFill>
                <a:latin typeface="Roboto Condensed"/>
                <a:ea typeface="Roboto Condensed"/>
                <a:cs typeface="Roboto Condensed"/>
                <a:sym typeface="Roboto Condensed"/>
              </a:endParaRPr>
            </a:p>
          </p:txBody>
        </p:sp>
      </p:grpSp>
      <p:cxnSp>
        <p:nvCxnSpPr>
          <p:cNvPr id="361" name="Google Shape;361;p13"/>
          <p:cNvCxnSpPr/>
          <p:nvPr/>
        </p:nvCxnSpPr>
        <p:spPr>
          <a:xfrm flipH="1" rot="10800000">
            <a:off x="5452603" y="2146979"/>
            <a:ext cx="1440300" cy="576000"/>
          </a:xfrm>
          <a:prstGeom prst="bentConnector3">
            <a:avLst>
              <a:gd fmla="val 49995"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pic>
        <p:nvPicPr>
          <p:cNvPr descr="C:\Users\hp\Desktop\تنزيل (1).png" id="362" name="Google Shape;362;p13"/>
          <p:cNvPicPr preferRelativeResize="0"/>
          <p:nvPr/>
        </p:nvPicPr>
        <p:blipFill rotWithShape="1">
          <a:blip r:embed="rId3">
            <a:alphaModFix/>
          </a:blip>
          <a:srcRect b="0" l="0" r="0" t="0"/>
          <a:stretch/>
        </p:blipFill>
        <p:spPr>
          <a:xfrm>
            <a:off x="4017982" y="2207135"/>
            <a:ext cx="1434621" cy="1080120"/>
          </a:xfrm>
          <a:prstGeom prst="rect">
            <a:avLst/>
          </a:prstGeom>
          <a:noFill/>
          <a:ln>
            <a:noFill/>
          </a:ln>
          <a:effectLst>
            <a:outerShdw blurRad="292100" rotWithShape="0" algn="tl" dir="2700000" dist="139700">
              <a:srgbClr val="333333">
                <a:alpha val="64313"/>
              </a:srgbClr>
            </a:outerShdw>
          </a:effectLst>
        </p:spPr>
      </p:pic>
      <p:cxnSp>
        <p:nvCxnSpPr>
          <p:cNvPr id="363" name="Google Shape;363;p13"/>
          <p:cNvCxnSpPr/>
          <p:nvPr/>
        </p:nvCxnSpPr>
        <p:spPr>
          <a:xfrm flipH="1" rot="5400000">
            <a:off x="3889443" y="1331175"/>
            <a:ext cx="1118400" cy="573300"/>
          </a:xfrm>
          <a:prstGeom prst="bentConnector3">
            <a:avLst>
              <a:gd fmla="val 50005"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cxnSp>
        <p:nvCxnSpPr>
          <p:cNvPr id="364" name="Google Shape;364;p13"/>
          <p:cNvCxnSpPr/>
          <p:nvPr/>
        </p:nvCxnSpPr>
        <p:spPr>
          <a:xfrm flipH="1">
            <a:off x="2649682" y="3219823"/>
            <a:ext cx="1368300" cy="648000"/>
          </a:xfrm>
          <a:prstGeom prst="bentConnector3">
            <a:avLst>
              <a:gd fmla="val 49995"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pic>
        <p:nvPicPr>
          <p:cNvPr id="365" name="Google Shape;365;p13"/>
          <p:cNvPicPr preferRelativeResize="0"/>
          <p:nvPr/>
        </p:nvPicPr>
        <p:blipFill rotWithShape="1">
          <a:blip r:embed="rId4">
            <a:alphaModFix/>
          </a:blip>
          <a:srcRect b="0" l="0" r="0" t="0"/>
          <a:stretch/>
        </p:blipFill>
        <p:spPr>
          <a:xfrm>
            <a:off x="3527088" y="322818"/>
            <a:ext cx="1366973" cy="681957"/>
          </a:xfrm>
          <a:prstGeom prst="rect">
            <a:avLst/>
          </a:prstGeom>
          <a:noFill/>
          <a:ln>
            <a:noFill/>
          </a:ln>
        </p:spPr>
      </p:pic>
      <p:pic>
        <p:nvPicPr>
          <p:cNvPr id="366" name="Google Shape;366;p13"/>
          <p:cNvPicPr preferRelativeResize="0"/>
          <p:nvPr/>
        </p:nvPicPr>
        <p:blipFill rotWithShape="1">
          <a:blip r:embed="rId5">
            <a:alphaModFix/>
          </a:blip>
          <a:srcRect b="0" l="0" r="0" t="0"/>
          <a:stretch/>
        </p:blipFill>
        <p:spPr>
          <a:xfrm>
            <a:off x="6938307" y="1559338"/>
            <a:ext cx="1434622" cy="840866"/>
          </a:xfrm>
          <a:prstGeom prst="rect">
            <a:avLst/>
          </a:prstGeom>
          <a:noFill/>
          <a:ln>
            <a:noFill/>
          </a:ln>
        </p:spPr>
      </p:pic>
      <p:pic>
        <p:nvPicPr>
          <p:cNvPr id="367" name="Google Shape;367;p13"/>
          <p:cNvPicPr preferRelativeResize="0"/>
          <p:nvPr/>
        </p:nvPicPr>
        <p:blipFill rotWithShape="1">
          <a:blip r:embed="rId6">
            <a:alphaModFix/>
          </a:blip>
          <a:srcRect b="0" l="0" r="0" t="0"/>
          <a:stretch/>
        </p:blipFill>
        <p:spPr>
          <a:xfrm>
            <a:off x="1216259" y="3327835"/>
            <a:ext cx="1219328" cy="1080120"/>
          </a:xfrm>
          <a:prstGeom prst="rect">
            <a:avLst/>
          </a:prstGeom>
          <a:noFill/>
          <a:ln>
            <a:noFill/>
          </a:ln>
        </p:spPr>
      </p:pic>
      <p:cxnSp>
        <p:nvCxnSpPr>
          <p:cNvPr id="368" name="Google Shape;368;p13"/>
          <p:cNvCxnSpPr/>
          <p:nvPr/>
        </p:nvCxnSpPr>
        <p:spPr>
          <a:xfrm rot="10800000">
            <a:off x="2717482" y="1607655"/>
            <a:ext cx="1300500" cy="632100"/>
          </a:xfrm>
          <a:prstGeom prst="bentConnector3">
            <a:avLst>
              <a:gd fmla="val 50004"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pic>
        <p:nvPicPr>
          <p:cNvPr id="369" name="Google Shape;369;p13"/>
          <p:cNvPicPr preferRelativeResize="0"/>
          <p:nvPr/>
        </p:nvPicPr>
        <p:blipFill rotWithShape="1">
          <a:blip r:embed="rId7">
            <a:alphaModFix/>
          </a:blip>
          <a:srcRect b="0" l="0" r="0" t="0"/>
          <a:stretch/>
        </p:blipFill>
        <p:spPr>
          <a:xfrm>
            <a:off x="1262139" y="1120084"/>
            <a:ext cx="1219328" cy="995362"/>
          </a:xfrm>
          <a:prstGeom prst="rect">
            <a:avLst/>
          </a:prstGeom>
          <a:noFill/>
          <a:ln>
            <a:noFill/>
          </a:ln>
        </p:spPr>
      </p:pic>
      <p:cxnSp>
        <p:nvCxnSpPr>
          <p:cNvPr id="370" name="Google Shape;370;p13"/>
          <p:cNvCxnSpPr/>
          <p:nvPr/>
        </p:nvCxnSpPr>
        <p:spPr>
          <a:xfrm>
            <a:off x="5452603" y="3219823"/>
            <a:ext cx="1368300" cy="645300"/>
          </a:xfrm>
          <a:prstGeom prst="bentConnector3">
            <a:avLst>
              <a:gd fmla="val 49995"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pic>
        <p:nvPicPr>
          <p:cNvPr id="371" name="Google Shape;371;p13"/>
          <p:cNvPicPr preferRelativeResize="0"/>
          <p:nvPr/>
        </p:nvPicPr>
        <p:blipFill rotWithShape="1">
          <a:blip r:embed="rId8">
            <a:alphaModFix/>
          </a:blip>
          <a:srcRect b="0" l="0" r="0" t="0"/>
          <a:stretch/>
        </p:blipFill>
        <p:spPr>
          <a:xfrm>
            <a:off x="7241339" y="3241780"/>
            <a:ext cx="1131590" cy="1080120"/>
          </a:xfrm>
          <a:prstGeom prst="rect">
            <a:avLst/>
          </a:prstGeom>
          <a:noFill/>
          <a:ln>
            <a:noFill/>
          </a:ln>
        </p:spPr>
      </p:pic>
      <p:pic>
        <p:nvPicPr>
          <p:cNvPr descr="opencv.org/wp-content/uploads/2020/07/OpenCV_lo..." id="372" name="Google Shape;372;p13"/>
          <p:cNvPicPr preferRelativeResize="0"/>
          <p:nvPr/>
        </p:nvPicPr>
        <p:blipFill rotWithShape="1">
          <a:blip r:embed="rId9">
            <a:alphaModFix/>
          </a:blip>
          <a:srcRect b="0" l="0" r="0" t="0"/>
          <a:stretch/>
        </p:blipFill>
        <p:spPr>
          <a:xfrm>
            <a:off x="4408709" y="4325853"/>
            <a:ext cx="717311" cy="771377"/>
          </a:xfrm>
          <a:prstGeom prst="rect">
            <a:avLst/>
          </a:prstGeom>
          <a:noFill/>
          <a:ln>
            <a:noFill/>
          </a:ln>
        </p:spPr>
      </p:pic>
      <p:cxnSp>
        <p:nvCxnSpPr>
          <p:cNvPr id="373" name="Google Shape;373;p13"/>
          <p:cNvCxnSpPr>
            <a:stCxn id="362" idx="2"/>
          </p:cNvCxnSpPr>
          <p:nvPr/>
        </p:nvCxnSpPr>
        <p:spPr>
          <a:xfrm flipH="1" rot="-5400000">
            <a:off x="4218243" y="3804305"/>
            <a:ext cx="1034700" cy="600"/>
          </a:xfrm>
          <a:prstGeom prst="bentConnector3">
            <a:avLst>
              <a:gd fmla="val 49997" name="adj1"/>
            </a:avLst>
          </a:prstGeom>
          <a:noFill/>
          <a:ln cap="flat" cmpd="sng" w="38100">
            <a:solidFill>
              <a:schemeClr val="accent1"/>
            </a:solidFill>
            <a:prstDash val="solid"/>
            <a:round/>
            <a:headEnd len="sm" w="sm" type="none"/>
            <a:tailEnd len="med" w="med" type="stealth"/>
          </a:ln>
          <a:effectLst>
            <a:outerShdw blurRad="40000" rotWithShape="0" dir="5400000" dist="23000">
              <a:srgbClr val="000000">
                <a:alpha val="34509"/>
              </a:srgbClr>
            </a:outerShdw>
          </a:effectLst>
        </p:spPr>
      </p:cxnSp>
      <p:sp>
        <p:nvSpPr>
          <p:cNvPr id="374" name="Google Shape;374;p13"/>
          <p:cNvSpPr txBox="1"/>
          <p:nvPr/>
        </p:nvSpPr>
        <p:spPr>
          <a:xfrm>
            <a:off x="73968" y="166142"/>
            <a:ext cx="295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Roboto Condensed"/>
                <a:ea typeface="Roboto Condensed"/>
                <a:cs typeface="Roboto Condensed"/>
                <a:sym typeface="Roboto Condensed"/>
              </a:rPr>
              <a:t>Outils matériels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4"/>
          <p:cNvSpPr txBox="1"/>
          <p:nvPr>
            <p:ph type="ctrTitle"/>
          </p:nvPr>
        </p:nvSpPr>
        <p:spPr>
          <a:xfrm>
            <a:off x="179512" y="3075806"/>
            <a:ext cx="4684539"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600"/>
              <a:t>Réalisation</a:t>
            </a:r>
            <a:endParaRPr b="0" sz="3600"/>
          </a:p>
        </p:txBody>
      </p:sp>
      <p:sp>
        <p:nvSpPr>
          <p:cNvPr id="380" name="Google Shape;380;p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1" name="Google Shape;381;p14"/>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3F5378"/>
                </a:solidFill>
                <a:latin typeface="Roboto Condensed"/>
                <a:ea typeface="Roboto Condensed"/>
                <a:cs typeface="Roboto Condensed"/>
                <a:sym typeface="Roboto Condensed"/>
              </a:rPr>
              <a:t>4</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0" lang="en-US" sz="3600">
                <a:solidFill>
                  <a:schemeClr val="lt1"/>
                </a:solidFill>
              </a:rPr>
              <a:t>Réalisation</a:t>
            </a:r>
            <a:endParaRPr/>
          </a:p>
        </p:txBody>
      </p:sp>
      <p:sp>
        <p:nvSpPr>
          <p:cNvPr id="387" name="Google Shape;387;p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88" name="Google Shape;388;p15"/>
          <p:cNvGrpSpPr/>
          <p:nvPr/>
        </p:nvGrpSpPr>
        <p:grpSpPr>
          <a:xfrm>
            <a:off x="251520" y="627534"/>
            <a:ext cx="324721" cy="266602"/>
            <a:chOff x="2599525" y="3688600"/>
            <a:chExt cx="428675" cy="351950"/>
          </a:xfrm>
        </p:grpSpPr>
        <p:sp>
          <p:nvSpPr>
            <p:cNvPr id="389" name="Google Shape;389;p15"/>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5"/>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5"/>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onfused Person Icon #18324 - Free Icons Library" id="392" name="Google Shape;392;p15"/>
          <p:cNvPicPr preferRelativeResize="0"/>
          <p:nvPr/>
        </p:nvPicPr>
        <p:blipFill rotWithShape="1">
          <a:blip r:embed="rId3">
            <a:alphaModFix/>
          </a:blip>
          <a:srcRect b="0" l="0" r="0" t="0"/>
          <a:stretch/>
        </p:blipFill>
        <p:spPr>
          <a:xfrm>
            <a:off x="251520" y="1851670"/>
            <a:ext cx="1800528" cy="2084697"/>
          </a:xfrm>
          <a:prstGeom prst="rect">
            <a:avLst/>
          </a:prstGeom>
          <a:noFill/>
          <a:ln>
            <a:noFill/>
          </a:ln>
        </p:spPr>
      </p:pic>
      <p:sp>
        <p:nvSpPr>
          <p:cNvPr id="393" name="Google Shape;393;p15"/>
          <p:cNvSpPr/>
          <p:nvPr/>
        </p:nvSpPr>
        <p:spPr>
          <a:xfrm>
            <a:off x="2771800" y="1779662"/>
            <a:ext cx="3744416" cy="1368151"/>
          </a:xfrm>
          <a:prstGeom prst="wedgeRectCallout">
            <a:avLst>
              <a:gd fmla="val -87278" name="adj1"/>
              <a:gd fmla="val -4556" name="adj2"/>
            </a:avLst>
          </a:prstGeom>
          <a:solidFill>
            <a:schemeClr val="l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Quelle approche pour la tâche de détection </a:t>
            </a:r>
            <a:r>
              <a:rPr lang="en-US">
                <a:solidFill>
                  <a:schemeClr val="dk1"/>
                </a:solidFill>
              </a:rPr>
              <a:t>et</a:t>
            </a:r>
            <a:r>
              <a:rPr b="0" i="0" lang="en-US" sz="1400" u="none" cap="none" strike="noStrike">
                <a:solidFill>
                  <a:schemeClr val="dk1"/>
                </a:solidFill>
                <a:latin typeface="Arial"/>
                <a:ea typeface="Arial"/>
                <a:cs typeface="Arial"/>
                <a:sym typeface="Arial"/>
              </a:rPr>
              <a:t> la reconnaissance de matricule?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Réseaux de neurones? Traitement d’image?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2000">
                <a:solidFill>
                  <a:schemeClr val="lt1"/>
                </a:solidFill>
              </a:rPr>
              <a:t>Choix d’approche pour la détection de plaque d’immatriculation: Haar Cascade</a:t>
            </a:r>
            <a:endParaRPr b="0">
              <a:solidFill>
                <a:schemeClr val="lt1"/>
              </a:solidFill>
            </a:endParaRPr>
          </a:p>
        </p:txBody>
      </p:sp>
      <p:sp>
        <p:nvSpPr>
          <p:cNvPr id="399" name="Google Shape;399;p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00" name="Google Shape;400;p16"/>
          <p:cNvGrpSpPr/>
          <p:nvPr/>
        </p:nvGrpSpPr>
        <p:grpSpPr>
          <a:xfrm>
            <a:off x="251520" y="627534"/>
            <a:ext cx="324721" cy="266602"/>
            <a:chOff x="2599525" y="3688600"/>
            <a:chExt cx="428675" cy="351950"/>
          </a:xfrm>
        </p:grpSpPr>
        <p:sp>
          <p:nvSpPr>
            <p:cNvPr id="401" name="Google Shape;401;p16"/>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6"/>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6"/>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haar.png" id="404" name="Google Shape;404;p16"/>
          <p:cNvPicPr preferRelativeResize="0"/>
          <p:nvPr/>
        </p:nvPicPr>
        <p:blipFill rotWithShape="1">
          <a:blip r:embed="rId3">
            <a:alphaModFix/>
          </a:blip>
          <a:srcRect b="0" l="0" r="0" t="0"/>
          <a:stretch/>
        </p:blipFill>
        <p:spPr>
          <a:xfrm>
            <a:off x="408234" y="1491630"/>
            <a:ext cx="7715250" cy="2288625"/>
          </a:xfrm>
          <a:prstGeom prst="rect">
            <a:avLst/>
          </a:prstGeom>
          <a:noFill/>
          <a:ln>
            <a:noFill/>
          </a:ln>
        </p:spPr>
      </p:pic>
      <p:sp>
        <p:nvSpPr>
          <p:cNvPr id="405" name="Google Shape;405;p16"/>
          <p:cNvSpPr txBox="1"/>
          <p:nvPr/>
        </p:nvSpPr>
        <p:spPr>
          <a:xfrm>
            <a:off x="1083286" y="4113110"/>
            <a:ext cx="80648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Vitesse de calcul mais échec de détection de plaques dans plusieurs cas</a:t>
            </a:r>
            <a:endParaRPr b="0" i="0" sz="1400" u="none" cap="none" strike="noStrike">
              <a:solidFill>
                <a:schemeClr val="dk1"/>
              </a:solidFill>
              <a:latin typeface="Arial"/>
              <a:ea typeface="Arial"/>
              <a:cs typeface="Arial"/>
              <a:sym typeface="Arial"/>
            </a:endParaRPr>
          </a:p>
        </p:txBody>
      </p:sp>
      <p:sp>
        <p:nvSpPr>
          <p:cNvPr id="406" name="Google Shape;406;p16"/>
          <p:cNvSpPr/>
          <p:nvPr/>
        </p:nvSpPr>
        <p:spPr>
          <a:xfrm>
            <a:off x="397736" y="4093290"/>
            <a:ext cx="642937" cy="357187"/>
          </a:xfrm>
          <a:prstGeom prst="right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2000">
                <a:solidFill>
                  <a:schemeClr val="lt1"/>
                </a:solidFill>
              </a:rPr>
              <a:t>Choix d’approche pour la détection de plaque d’immatriculation: Traitement d’image de vidéo</a:t>
            </a:r>
            <a:endParaRPr b="0">
              <a:solidFill>
                <a:schemeClr val="lt1"/>
              </a:solidFill>
            </a:endParaRPr>
          </a:p>
        </p:txBody>
      </p:sp>
      <p:sp>
        <p:nvSpPr>
          <p:cNvPr id="412" name="Google Shape;412;p1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13" name="Google Shape;413;p17"/>
          <p:cNvGrpSpPr/>
          <p:nvPr/>
        </p:nvGrpSpPr>
        <p:grpSpPr>
          <a:xfrm>
            <a:off x="251520" y="627534"/>
            <a:ext cx="324721" cy="266602"/>
            <a:chOff x="2599525" y="3688600"/>
            <a:chExt cx="428675" cy="351950"/>
          </a:xfrm>
        </p:grpSpPr>
        <p:sp>
          <p:nvSpPr>
            <p:cNvPr id="414" name="Google Shape;414;p17"/>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7"/>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7"/>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asechec.png" id="417" name="Google Shape;417;p17"/>
          <p:cNvPicPr preferRelativeResize="0"/>
          <p:nvPr/>
        </p:nvPicPr>
        <p:blipFill rotWithShape="1">
          <a:blip r:embed="rId3">
            <a:alphaModFix/>
          </a:blip>
          <a:srcRect b="0" l="0" r="0" t="0"/>
          <a:stretch/>
        </p:blipFill>
        <p:spPr>
          <a:xfrm>
            <a:off x="375802" y="1563638"/>
            <a:ext cx="7786687" cy="2088232"/>
          </a:xfrm>
          <a:prstGeom prst="rect">
            <a:avLst/>
          </a:prstGeom>
          <a:noFill/>
          <a:ln>
            <a:noFill/>
          </a:ln>
        </p:spPr>
      </p:pic>
      <p:sp>
        <p:nvSpPr>
          <p:cNvPr id="418" name="Google Shape;418;p17"/>
          <p:cNvSpPr txBox="1"/>
          <p:nvPr/>
        </p:nvSpPr>
        <p:spPr>
          <a:xfrm>
            <a:off x="1115616" y="3936983"/>
            <a:ext cx="67151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Impossible de trouver une combinaison de paramètres commune pour tous les différentes bordures et tailles de plaque  </a:t>
            </a:r>
            <a:endParaRPr b="0" i="0" sz="1400" u="none" cap="none" strike="noStrike">
              <a:solidFill>
                <a:schemeClr val="dk1"/>
              </a:solidFill>
              <a:latin typeface="Arial"/>
              <a:ea typeface="Arial"/>
              <a:cs typeface="Arial"/>
              <a:sym typeface="Arial"/>
            </a:endParaRPr>
          </a:p>
        </p:txBody>
      </p:sp>
      <p:sp>
        <p:nvSpPr>
          <p:cNvPr id="419" name="Google Shape;419;p17"/>
          <p:cNvSpPr/>
          <p:nvPr/>
        </p:nvSpPr>
        <p:spPr>
          <a:xfrm>
            <a:off x="424826" y="4034719"/>
            <a:ext cx="642937" cy="357187"/>
          </a:xfrm>
          <a:prstGeom prst="right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2000">
                <a:solidFill>
                  <a:schemeClr val="lt1"/>
                </a:solidFill>
              </a:rPr>
              <a:t>Choix d’approche pour la détection de plaque d’immatriculation: </a:t>
            </a:r>
            <a:r>
              <a:rPr b="0" lang="en-US">
                <a:solidFill>
                  <a:schemeClr val="lt1"/>
                </a:solidFill>
              </a:rPr>
              <a:t>Modèle de détection d’objets</a:t>
            </a:r>
            <a:endParaRPr b="0">
              <a:solidFill>
                <a:schemeClr val="lt1"/>
              </a:solidFill>
            </a:endParaRPr>
          </a:p>
        </p:txBody>
      </p:sp>
      <p:sp>
        <p:nvSpPr>
          <p:cNvPr id="425" name="Google Shape;425;p1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26" name="Google Shape;426;p18"/>
          <p:cNvGrpSpPr/>
          <p:nvPr/>
        </p:nvGrpSpPr>
        <p:grpSpPr>
          <a:xfrm>
            <a:off x="251520" y="627534"/>
            <a:ext cx="324721" cy="266602"/>
            <a:chOff x="2599525" y="3688600"/>
            <a:chExt cx="428675" cy="351950"/>
          </a:xfrm>
        </p:grpSpPr>
        <p:sp>
          <p:nvSpPr>
            <p:cNvPr id="427" name="Google Shape;427;p18"/>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8"/>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8"/>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18"/>
          <p:cNvSpPr/>
          <p:nvPr/>
        </p:nvSpPr>
        <p:spPr>
          <a:xfrm>
            <a:off x="489209" y="1330846"/>
            <a:ext cx="7128900" cy="792000"/>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Solution robuste entraînée sur une quantité gigantesque d’images de différentes luminosités et tailles</a:t>
            </a:r>
            <a:endParaRPr b="0" i="0" sz="1400" u="none" cap="none" strike="noStrike">
              <a:solidFill>
                <a:schemeClr val="dk1"/>
              </a:solidFill>
              <a:latin typeface="Arial"/>
              <a:ea typeface="Arial"/>
              <a:cs typeface="Arial"/>
              <a:sym typeface="Arial"/>
            </a:endParaRPr>
          </a:p>
        </p:txBody>
      </p:sp>
      <p:sp>
        <p:nvSpPr>
          <p:cNvPr id="431" name="Google Shape;431;p18"/>
          <p:cNvSpPr/>
          <p:nvPr/>
        </p:nvSpPr>
        <p:spPr>
          <a:xfrm>
            <a:off x="477335" y="2266950"/>
            <a:ext cx="7128900" cy="792000"/>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Transfert Learning: Réutiliser un modèle pré-entrainé sur des ensembles de données (datasets) </a:t>
            </a:r>
            <a:r>
              <a:rPr lang="en-US">
                <a:solidFill>
                  <a:schemeClr val="dk1"/>
                </a:solidFill>
              </a:rPr>
              <a:t>et le </a:t>
            </a:r>
            <a:r>
              <a:rPr b="0" i="0" lang="en-US" sz="1400" u="none" cap="none" strike="noStrike">
                <a:solidFill>
                  <a:schemeClr val="dk1"/>
                </a:solidFill>
                <a:latin typeface="Arial"/>
                <a:ea typeface="Arial"/>
                <a:cs typeface="Arial"/>
                <a:sym typeface="Arial"/>
              </a:rPr>
              <a:t> ré-</a:t>
            </a:r>
            <a:r>
              <a:rPr lang="en-US">
                <a:solidFill>
                  <a:schemeClr val="dk1"/>
                </a:solidFill>
              </a:rPr>
              <a:t>entraîné</a:t>
            </a:r>
            <a:r>
              <a:rPr b="0" i="0" lang="en-US" sz="1400" u="none" cap="none" strike="noStrike">
                <a:solidFill>
                  <a:schemeClr val="dk1"/>
                </a:solidFill>
                <a:latin typeface="Arial"/>
                <a:ea typeface="Arial"/>
                <a:cs typeface="Arial"/>
                <a:sym typeface="Arial"/>
              </a:rPr>
              <a:t> sur la détection de plaque de matricule</a:t>
            </a:r>
            <a:endParaRPr b="0" i="0" sz="1400" u="none" cap="none" strike="noStrike">
              <a:solidFill>
                <a:schemeClr val="dk1"/>
              </a:solidFill>
              <a:latin typeface="Arial"/>
              <a:ea typeface="Arial"/>
              <a:cs typeface="Arial"/>
              <a:sym typeface="Arial"/>
            </a:endParaRPr>
          </a:p>
        </p:txBody>
      </p:sp>
      <p:sp>
        <p:nvSpPr>
          <p:cNvPr id="432" name="Google Shape;432;p18"/>
          <p:cNvSpPr/>
          <p:nvPr/>
        </p:nvSpPr>
        <p:spPr>
          <a:xfrm>
            <a:off x="489209" y="3267585"/>
            <a:ext cx="7128900" cy="792000"/>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 modèle choisi doit s’exécuter avec un grand nombre d’images par seconde (fps) pour que le système fonctionne en temps réel</a:t>
            </a:r>
            <a:endParaRPr b="0" i="0" sz="1400" u="none" cap="none" strike="noStrike">
              <a:solidFill>
                <a:schemeClr val="dk1"/>
              </a:solidFill>
              <a:latin typeface="Arial"/>
              <a:ea typeface="Arial"/>
              <a:cs typeface="Arial"/>
              <a:sym typeface="Arial"/>
            </a:endParaRPr>
          </a:p>
        </p:txBody>
      </p:sp>
      <p:sp>
        <p:nvSpPr>
          <p:cNvPr id="433" name="Google Shape;433;p18"/>
          <p:cNvSpPr/>
          <p:nvPr/>
        </p:nvSpPr>
        <p:spPr>
          <a:xfrm>
            <a:off x="500041" y="4231064"/>
            <a:ext cx="7128900" cy="792000"/>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Le dataset ‘coco’ (common objects in context) est un dataset de plus que 200000 images présentant une métrique pour tester la rapidité des modèles de détection d’objets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2000">
                <a:solidFill>
                  <a:schemeClr val="lt1"/>
                </a:solidFill>
              </a:rPr>
              <a:t>Choix final: Un modèle de détection d’objet pré-entrainé</a:t>
            </a:r>
            <a:endParaRPr b="0">
              <a:solidFill>
                <a:schemeClr val="lt1"/>
              </a:solidFill>
            </a:endParaRPr>
          </a:p>
        </p:txBody>
      </p:sp>
      <p:sp>
        <p:nvSpPr>
          <p:cNvPr id="439" name="Google Shape;439;p1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40" name="Google Shape;440;p19"/>
          <p:cNvGrpSpPr/>
          <p:nvPr/>
        </p:nvGrpSpPr>
        <p:grpSpPr>
          <a:xfrm>
            <a:off x="251520" y="627534"/>
            <a:ext cx="324721" cy="266602"/>
            <a:chOff x="2599525" y="3688600"/>
            <a:chExt cx="428675" cy="351950"/>
          </a:xfrm>
        </p:grpSpPr>
        <p:sp>
          <p:nvSpPr>
            <p:cNvPr id="441" name="Google Shape;441;p19"/>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9"/>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9"/>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19"/>
          <p:cNvSpPr/>
          <p:nvPr/>
        </p:nvSpPr>
        <p:spPr>
          <a:xfrm>
            <a:off x="576241" y="1907378"/>
            <a:ext cx="7128791" cy="792088"/>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 Le modèle choisi doit s’exécuter avec un grand nombre d’images par seconde (fps) pour que le système fonctionne en temps réel</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576241" y="3316664"/>
            <a:ext cx="7128791" cy="792088"/>
          </a:xfrm>
          <a:prstGeom prst="roundRect">
            <a:avLst>
              <a:gd fmla="val 16667" name="adj"/>
            </a:avLst>
          </a:prstGeom>
          <a:solidFill>
            <a:srgbClr val="D5E5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Le dataset ‘coco’ (common objects in context) est un dataset de plus que 200000 images présentant une métrique pour tester la rapidité des modèles de détection d’objets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2000">
                <a:solidFill>
                  <a:schemeClr val="lt1"/>
                </a:solidFill>
              </a:rPr>
              <a:t>Tri de modèles de détection d’objets les plus rapides sur coco</a:t>
            </a:r>
            <a:endParaRPr/>
          </a:p>
        </p:txBody>
      </p:sp>
      <p:sp>
        <p:nvSpPr>
          <p:cNvPr id="451" name="Google Shape;451;p2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52" name="Google Shape;452;p20"/>
          <p:cNvGrpSpPr/>
          <p:nvPr/>
        </p:nvGrpSpPr>
        <p:grpSpPr>
          <a:xfrm>
            <a:off x="251520" y="627534"/>
            <a:ext cx="324721" cy="266602"/>
            <a:chOff x="2599525" y="3688600"/>
            <a:chExt cx="428675" cy="351950"/>
          </a:xfrm>
        </p:grpSpPr>
        <p:sp>
          <p:nvSpPr>
            <p:cNvPr id="453" name="Google Shape;453;p20"/>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0"/>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0"/>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ank.JPG" id="456" name="Google Shape;456;p20"/>
          <p:cNvPicPr preferRelativeResize="0"/>
          <p:nvPr/>
        </p:nvPicPr>
        <p:blipFill rotWithShape="1">
          <a:blip r:embed="rId3">
            <a:alphaModFix/>
          </a:blip>
          <a:srcRect b="0" l="0" r="0" t="0"/>
          <a:stretch/>
        </p:blipFill>
        <p:spPr>
          <a:xfrm>
            <a:off x="576240" y="1419622"/>
            <a:ext cx="7041759" cy="2972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Choix d’approche pour la détection de plaque d’immatriculation:</a:t>
            </a:r>
            <a:r>
              <a:rPr lang="en-US" sz="1800">
                <a:solidFill>
                  <a:schemeClr val="dk1"/>
                </a:solidFill>
              </a:rPr>
              <a:t> </a:t>
            </a:r>
            <a:r>
              <a:rPr b="0" lang="en-US" sz="1800">
                <a:solidFill>
                  <a:schemeClr val="lt1"/>
                </a:solidFill>
              </a:rPr>
              <a:t>Modèle de détection d’objets suivi par recherche des contours</a:t>
            </a:r>
            <a:endParaRPr/>
          </a:p>
        </p:txBody>
      </p:sp>
      <p:sp>
        <p:nvSpPr>
          <p:cNvPr id="462" name="Google Shape;462;p2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63" name="Google Shape;463;p21"/>
          <p:cNvGrpSpPr/>
          <p:nvPr/>
        </p:nvGrpSpPr>
        <p:grpSpPr>
          <a:xfrm>
            <a:off x="251520" y="627534"/>
            <a:ext cx="324721" cy="266602"/>
            <a:chOff x="2599525" y="3688600"/>
            <a:chExt cx="428675" cy="351950"/>
          </a:xfrm>
        </p:grpSpPr>
        <p:sp>
          <p:nvSpPr>
            <p:cNvPr id="464" name="Google Shape;464;p2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dg.JPG" id="467" name="Google Shape;467;p21"/>
          <p:cNvPicPr preferRelativeResize="0"/>
          <p:nvPr/>
        </p:nvPicPr>
        <p:blipFill rotWithShape="1">
          <a:blip r:embed="rId3">
            <a:alphaModFix/>
          </a:blip>
          <a:srcRect b="0" l="0" r="0" t="0"/>
          <a:stretch/>
        </p:blipFill>
        <p:spPr>
          <a:xfrm>
            <a:off x="2411759" y="1373088"/>
            <a:ext cx="3168353" cy="613911"/>
          </a:xfrm>
          <a:prstGeom prst="rect">
            <a:avLst/>
          </a:prstGeom>
          <a:noFill/>
          <a:ln>
            <a:noFill/>
          </a:ln>
        </p:spPr>
      </p:pic>
      <p:pic>
        <p:nvPicPr>
          <p:cNvPr descr="succesd.PNG" id="468" name="Google Shape;468;p21"/>
          <p:cNvPicPr preferRelativeResize="0"/>
          <p:nvPr/>
        </p:nvPicPr>
        <p:blipFill rotWithShape="1">
          <a:blip r:embed="rId4">
            <a:alphaModFix/>
          </a:blip>
          <a:srcRect b="0" l="0" r="0" t="0"/>
          <a:stretch/>
        </p:blipFill>
        <p:spPr>
          <a:xfrm>
            <a:off x="4860032" y="2545990"/>
            <a:ext cx="3286125" cy="1543875"/>
          </a:xfrm>
          <a:prstGeom prst="rect">
            <a:avLst/>
          </a:prstGeom>
          <a:noFill/>
          <a:ln>
            <a:noFill/>
          </a:ln>
        </p:spPr>
      </p:pic>
      <p:pic>
        <p:nvPicPr>
          <p:cNvPr descr="kkkk.PNG" id="469" name="Google Shape;469;p21"/>
          <p:cNvPicPr preferRelativeResize="0"/>
          <p:nvPr/>
        </p:nvPicPr>
        <p:blipFill rotWithShape="1">
          <a:blip r:embed="rId5">
            <a:alphaModFix/>
          </a:blip>
          <a:srcRect b="0" l="0" r="0" t="0"/>
          <a:stretch/>
        </p:blipFill>
        <p:spPr>
          <a:xfrm>
            <a:off x="251520" y="2566972"/>
            <a:ext cx="3367088" cy="1714500"/>
          </a:xfrm>
          <a:prstGeom prst="rect">
            <a:avLst/>
          </a:prstGeom>
          <a:noFill/>
          <a:ln>
            <a:noFill/>
          </a:ln>
        </p:spPr>
      </p:pic>
      <p:cxnSp>
        <p:nvCxnSpPr>
          <p:cNvPr id="470" name="Google Shape;470;p21"/>
          <p:cNvCxnSpPr/>
          <p:nvPr/>
        </p:nvCxnSpPr>
        <p:spPr>
          <a:xfrm flipH="1">
            <a:off x="899592" y="1774260"/>
            <a:ext cx="2012804" cy="771730"/>
          </a:xfrm>
          <a:prstGeom prst="straightConnector1">
            <a:avLst/>
          </a:prstGeom>
          <a:noFill/>
          <a:ln cap="flat" cmpd="sng" w="9525">
            <a:solidFill>
              <a:schemeClr val="dk1"/>
            </a:solidFill>
            <a:prstDash val="solid"/>
            <a:round/>
            <a:headEnd len="sm" w="sm" type="none"/>
            <a:tailEnd len="med" w="med" type="stealth"/>
          </a:ln>
        </p:spPr>
      </p:cxnSp>
      <p:cxnSp>
        <p:nvCxnSpPr>
          <p:cNvPr id="471" name="Google Shape;471;p21"/>
          <p:cNvCxnSpPr>
            <a:endCxn id="468" idx="0"/>
          </p:cNvCxnSpPr>
          <p:nvPr/>
        </p:nvCxnSpPr>
        <p:spPr>
          <a:xfrm>
            <a:off x="4714795" y="1828090"/>
            <a:ext cx="1788300" cy="717900"/>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t>Plan de la présentation</a:t>
            </a:r>
            <a:endParaRPr/>
          </a:p>
        </p:txBody>
      </p:sp>
      <p:sp>
        <p:nvSpPr>
          <p:cNvPr id="183" name="Google Shape;183;p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84" name="Google Shape;184;p2"/>
          <p:cNvGrpSpPr/>
          <p:nvPr/>
        </p:nvGrpSpPr>
        <p:grpSpPr>
          <a:xfrm>
            <a:off x="394049" y="619777"/>
            <a:ext cx="349624" cy="311806"/>
            <a:chOff x="3927500" y="301425"/>
            <a:chExt cx="461550" cy="411625"/>
          </a:xfrm>
        </p:grpSpPr>
        <p:sp>
          <p:nvSpPr>
            <p:cNvPr id="185" name="Google Shape;185;p2"/>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 name="Google Shape;212;p2"/>
          <p:cNvSpPr/>
          <p:nvPr/>
        </p:nvSpPr>
        <p:spPr>
          <a:xfrm>
            <a:off x="1662920" y="2251735"/>
            <a:ext cx="353400" cy="36900"/>
          </a:xfrm>
          <a:prstGeom prst="roundRect">
            <a:avLst>
              <a:gd fmla="val 50000" name="adj"/>
            </a:avLst>
          </a:prstGeom>
          <a:gradFill>
            <a:gsLst>
              <a:gs pos="0">
                <a:schemeClr val="dk1"/>
              </a:gs>
              <a:gs pos="100000">
                <a:srgbClr val="BABABA"/>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
          <p:cNvSpPr/>
          <p:nvPr/>
        </p:nvSpPr>
        <p:spPr>
          <a:xfrm>
            <a:off x="877947" y="1948510"/>
            <a:ext cx="594300" cy="5943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4" name="Google Shape;214;p2"/>
          <p:cNvSpPr/>
          <p:nvPr/>
        </p:nvSpPr>
        <p:spPr>
          <a:xfrm>
            <a:off x="2206990" y="1948510"/>
            <a:ext cx="594300" cy="5943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5" name="Google Shape;215;p2"/>
          <p:cNvSpPr/>
          <p:nvPr/>
        </p:nvSpPr>
        <p:spPr>
          <a:xfrm>
            <a:off x="3563888" y="1923678"/>
            <a:ext cx="594300" cy="5943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6" name="Google Shape;216;p2"/>
          <p:cNvSpPr/>
          <p:nvPr/>
        </p:nvSpPr>
        <p:spPr>
          <a:xfrm>
            <a:off x="6084168" y="1923678"/>
            <a:ext cx="594300" cy="5943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7" name="Google Shape;217;p2"/>
          <p:cNvSpPr/>
          <p:nvPr/>
        </p:nvSpPr>
        <p:spPr>
          <a:xfrm>
            <a:off x="3004357" y="2251735"/>
            <a:ext cx="353400" cy="36900"/>
          </a:xfrm>
          <a:prstGeom prst="roundRect">
            <a:avLst>
              <a:gd fmla="val 50000" name="adj"/>
            </a:avLst>
          </a:prstGeom>
          <a:gradFill>
            <a:gsLst>
              <a:gs pos="0">
                <a:schemeClr val="dk1"/>
              </a:gs>
              <a:gs pos="100000">
                <a:srgbClr val="BABABA"/>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2"/>
          <p:cNvSpPr/>
          <p:nvPr/>
        </p:nvSpPr>
        <p:spPr>
          <a:xfrm>
            <a:off x="4860032" y="1923678"/>
            <a:ext cx="594300" cy="594300"/>
          </a:xfrm>
          <a:prstGeom prst="ellipse">
            <a:avLst/>
          </a:prstGeom>
          <a:solidFill>
            <a:schemeClr val="lt1"/>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9" name="Google Shape;219;p2"/>
          <p:cNvSpPr/>
          <p:nvPr/>
        </p:nvSpPr>
        <p:spPr>
          <a:xfrm>
            <a:off x="4283968" y="2283718"/>
            <a:ext cx="353400" cy="36900"/>
          </a:xfrm>
          <a:prstGeom prst="roundRect">
            <a:avLst>
              <a:gd fmla="val 50000" name="adj"/>
            </a:avLst>
          </a:prstGeom>
          <a:gradFill>
            <a:gsLst>
              <a:gs pos="0">
                <a:schemeClr val="dk1"/>
              </a:gs>
              <a:gs pos="100000">
                <a:srgbClr val="BABABA"/>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 name="Google Shape;220;p2"/>
          <p:cNvSpPr/>
          <p:nvPr/>
        </p:nvSpPr>
        <p:spPr>
          <a:xfrm>
            <a:off x="5580112" y="2283718"/>
            <a:ext cx="353400" cy="36900"/>
          </a:xfrm>
          <a:prstGeom prst="roundRect">
            <a:avLst>
              <a:gd fmla="val 50000" name="adj"/>
            </a:avLst>
          </a:prstGeom>
          <a:gradFill>
            <a:gsLst>
              <a:gs pos="0">
                <a:schemeClr val="dk1"/>
              </a:gs>
              <a:gs pos="100000">
                <a:srgbClr val="BABABA"/>
              </a:gs>
            </a:gsLst>
            <a:lin ang="16200000" scaled="0"/>
          </a:gra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1" name="Google Shape;221;p2"/>
          <p:cNvCxnSpPr/>
          <p:nvPr/>
        </p:nvCxnSpPr>
        <p:spPr>
          <a:xfrm flipH="1">
            <a:off x="1169400" y="2542800"/>
            <a:ext cx="11400" cy="560100"/>
          </a:xfrm>
          <a:prstGeom prst="straightConnector1">
            <a:avLst/>
          </a:prstGeom>
          <a:noFill/>
          <a:ln cap="flat" cmpd="sng" w="9525">
            <a:solidFill>
              <a:srgbClr val="BFBFBF"/>
            </a:solidFill>
            <a:prstDash val="solid"/>
            <a:round/>
            <a:headEnd len="sm" w="sm" type="none"/>
            <a:tailEnd len="med" w="med" type="oval"/>
          </a:ln>
        </p:spPr>
      </p:cxnSp>
      <p:cxnSp>
        <p:nvCxnSpPr>
          <p:cNvPr id="222" name="Google Shape;222;p2"/>
          <p:cNvCxnSpPr/>
          <p:nvPr/>
        </p:nvCxnSpPr>
        <p:spPr>
          <a:xfrm flipH="1">
            <a:off x="2498450" y="2526325"/>
            <a:ext cx="11400" cy="560100"/>
          </a:xfrm>
          <a:prstGeom prst="straightConnector1">
            <a:avLst/>
          </a:prstGeom>
          <a:noFill/>
          <a:ln cap="flat" cmpd="sng" w="9525">
            <a:solidFill>
              <a:srgbClr val="BFBFBF"/>
            </a:solidFill>
            <a:prstDash val="solid"/>
            <a:round/>
            <a:headEnd len="sm" w="sm" type="none"/>
            <a:tailEnd len="med" w="med" type="oval"/>
          </a:ln>
        </p:spPr>
      </p:cxnSp>
      <p:cxnSp>
        <p:nvCxnSpPr>
          <p:cNvPr id="223" name="Google Shape;223;p2"/>
          <p:cNvCxnSpPr/>
          <p:nvPr/>
        </p:nvCxnSpPr>
        <p:spPr>
          <a:xfrm flipH="1">
            <a:off x="3851920" y="2499742"/>
            <a:ext cx="11400" cy="560100"/>
          </a:xfrm>
          <a:prstGeom prst="straightConnector1">
            <a:avLst/>
          </a:prstGeom>
          <a:noFill/>
          <a:ln cap="flat" cmpd="sng" w="9525">
            <a:solidFill>
              <a:srgbClr val="BFBFBF"/>
            </a:solidFill>
            <a:prstDash val="solid"/>
            <a:round/>
            <a:headEnd len="sm" w="sm" type="none"/>
            <a:tailEnd len="med" w="med" type="oval"/>
          </a:ln>
        </p:spPr>
      </p:cxnSp>
      <p:cxnSp>
        <p:nvCxnSpPr>
          <p:cNvPr id="224" name="Google Shape;224;p2"/>
          <p:cNvCxnSpPr/>
          <p:nvPr/>
        </p:nvCxnSpPr>
        <p:spPr>
          <a:xfrm flipH="1">
            <a:off x="5148064" y="2499742"/>
            <a:ext cx="11400" cy="560100"/>
          </a:xfrm>
          <a:prstGeom prst="straightConnector1">
            <a:avLst/>
          </a:prstGeom>
          <a:noFill/>
          <a:ln cap="flat" cmpd="sng" w="9525">
            <a:solidFill>
              <a:srgbClr val="BFBFBF"/>
            </a:solidFill>
            <a:prstDash val="solid"/>
            <a:round/>
            <a:headEnd len="sm" w="sm" type="none"/>
            <a:tailEnd len="med" w="med" type="oval"/>
          </a:ln>
        </p:spPr>
      </p:cxnSp>
      <p:cxnSp>
        <p:nvCxnSpPr>
          <p:cNvPr id="225" name="Google Shape;225;p2"/>
          <p:cNvCxnSpPr/>
          <p:nvPr/>
        </p:nvCxnSpPr>
        <p:spPr>
          <a:xfrm flipH="1">
            <a:off x="6372200" y="2499742"/>
            <a:ext cx="11400" cy="560100"/>
          </a:xfrm>
          <a:prstGeom prst="straightConnector1">
            <a:avLst/>
          </a:prstGeom>
          <a:noFill/>
          <a:ln cap="flat" cmpd="sng" w="9525">
            <a:solidFill>
              <a:srgbClr val="BFBFBF"/>
            </a:solidFill>
            <a:prstDash val="solid"/>
            <a:round/>
            <a:headEnd len="sm" w="sm" type="none"/>
            <a:tailEnd len="med" w="med" type="oval"/>
          </a:ln>
        </p:spPr>
      </p:cxnSp>
      <p:sp>
        <p:nvSpPr>
          <p:cNvPr id="226" name="Google Shape;226;p2"/>
          <p:cNvSpPr txBox="1"/>
          <p:nvPr/>
        </p:nvSpPr>
        <p:spPr>
          <a:xfrm>
            <a:off x="497725" y="3256325"/>
            <a:ext cx="14424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Introduction</a:t>
            </a:r>
            <a:endParaRPr b="0" i="0" sz="1800" u="none" cap="none" strike="noStrike">
              <a:solidFill>
                <a:schemeClr val="dk1"/>
              </a:solidFill>
              <a:latin typeface="Times New Roman"/>
              <a:ea typeface="Times New Roman"/>
              <a:cs typeface="Times New Roman"/>
              <a:sym typeface="Times New Roman"/>
            </a:endParaRPr>
          </a:p>
        </p:txBody>
      </p:sp>
      <p:sp>
        <p:nvSpPr>
          <p:cNvPr id="227" name="Google Shape;227;p2"/>
          <p:cNvSpPr txBox="1"/>
          <p:nvPr/>
        </p:nvSpPr>
        <p:spPr>
          <a:xfrm>
            <a:off x="1785918" y="3256325"/>
            <a:ext cx="1428760" cy="83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Présentation général du projet</a:t>
            </a:r>
            <a:endParaRPr b="0" i="0" sz="1800" u="none" cap="none" strike="noStrike">
              <a:solidFill>
                <a:schemeClr val="dk1"/>
              </a:solidFill>
              <a:latin typeface="Times New Roman"/>
              <a:ea typeface="Times New Roman"/>
              <a:cs typeface="Times New Roman"/>
              <a:sym typeface="Times New Roman"/>
            </a:endParaRPr>
          </a:p>
        </p:txBody>
      </p:sp>
      <p:sp>
        <p:nvSpPr>
          <p:cNvPr id="228" name="Google Shape;228;p2"/>
          <p:cNvSpPr txBox="1"/>
          <p:nvPr/>
        </p:nvSpPr>
        <p:spPr>
          <a:xfrm>
            <a:off x="3347864" y="3219822"/>
            <a:ext cx="1218900" cy="5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Etude préalable et Solution proposée </a:t>
            </a:r>
            <a:endParaRPr b="0" i="0" sz="1800" u="none" cap="none" strike="noStrike">
              <a:solidFill>
                <a:schemeClr val="dk1"/>
              </a:solidFill>
              <a:latin typeface="Times New Roman"/>
              <a:ea typeface="Times New Roman"/>
              <a:cs typeface="Times New Roman"/>
              <a:sym typeface="Times New Roman"/>
            </a:endParaRPr>
          </a:p>
        </p:txBody>
      </p:sp>
      <p:sp>
        <p:nvSpPr>
          <p:cNvPr id="229" name="Google Shape;229;p2"/>
          <p:cNvSpPr txBox="1"/>
          <p:nvPr/>
        </p:nvSpPr>
        <p:spPr>
          <a:xfrm>
            <a:off x="5868144" y="3291830"/>
            <a:ext cx="1375200" cy="7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Conclusion et perspectives</a:t>
            </a:r>
            <a:endParaRPr b="0" i="0" sz="1800" u="none" cap="none" strike="noStrike">
              <a:solidFill>
                <a:schemeClr val="dk1"/>
              </a:solidFill>
              <a:latin typeface="Times New Roman"/>
              <a:ea typeface="Times New Roman"/>
              <a:cs typeface="Times New Roman"/>
              <a:sym typeface="Times New Roman"/>
            </a:endParaRPr>
          </a:p>
        </p:txBody>
      </p:sp>
      <p:sp>
        <p:nvSpPr>
          <p:cNvPr id="230" name="Google Shape;230;p2"/>
          <p:cNvSpPr txBox="1"/>
          <p:nvPr/>
        </p:nvSpPr>
        <p:spPr>
          <a:xfrm>
            <a:off x="4644008" y="3291830"/>
            <a:ext cx="1375200" cy="76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Réalisation</a:t>
            </a:r>
            <a:endParaRPr b="0" i="0" sz="1800" u="none" cap="none" strike="noStrike">
              <a:solidFill>
                <a:schemeClr val="dk1"/>
              </a:solidFill>
              <a:latin typeface="Times New Roman"/>
              <a:ea typeface="Times New Roman"/>
              <a:cs typeface="Times New Roman"/>
              <a:sym typeface="Times New Roman"/>
            </a:endParaRPr>
          </a:p>
        </p:txBody>
      </p:sp>
      <p:sp>
        <p:nvSpPr>
          <p:cNvPr id="231" name="Google Shape;231;p2"/>
          <p:cNvSpPr/>
          <p:nvPr/>
        </p:nvSpPr>
        <p:spPr>
          <a:xfrm>
            <a:off x="1001205" y="2085872"/>
            <a:ext cx="347787" cy="303492"/>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 name="Google Shape;232;p2"/>
          <p:cNvGrpSpPr/>
          <p:nvPr/>
        </p:nvGrpSpPr>
        <p:grpSpPr>
          <a:xfrm>
            <a:off x="6156176" y="2067694"/>
            <a:ext cx="334872" cy="334853"/>
            <a:chOff x="576250" y="4319400"/>
            <a:chExt cx="442075" cy="442050"/>
          </a:xfrm>
        </p:grpSpPr>
        <p:sp>
          <p:nvSpPr>
            <p:cNvPr id="233" name="Google Shape;233;p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2"/>
          <p:cNvGrpSpPr/>
          <p:nvPr/>
        </p:nvGrpSpPr>
        <p:grpSpPr>
          <a:xfrm>
            <a:off x="4932040" y="2067694"/>
            <a:ext cx="392063" cy="291505"/>
            <a:chOff x="5247525" y="3007275"/>
            <a:chExt cx="517575" cy="384825"/>
          </a:xfrm>
        </p:grpSpPr>
        <p:sp>
          <p:nvSpPr>
            <p:cNvPr id="238" name="Google Shape;238;p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2"/>
          <p:cNvGrpSpPr/>
          <p:nvPr/>
        </p:nvGrpSpPr>
        <p:grpSpPr>
          <a:xfrm>
            <a:off x="2347983" y="2074249"/>
            <a:ext cx="324721" cy="266602"/>
            <a:chOff x="2599525" y="3688600"/>
            <a:chExt cx="428675" cy="351950"/>
          </a:xfrm>
        </p:grpSpPr>
        <p:sp>
          <p:nvSpPr>
            <p:cNvPr id="241" name="Google Shape;241;p2"/>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4" name="Google Shape;244;p2"/>
          <p:cNvPicPr preferRelativeResize="0"/>
          <p:nvPr/>
        </p:nvPicPr>
        <p:blipFill rotWithShape="1">
          <a:blip r:embed="rId3">
            <a:alphaModFix/>
          </a:blip>
          <a:srcRect b="0" l="0" r="0" t="0"/>
          <a:stretch/>
        </p:blipFill>
        <p:spPr>
          <a:xfrm>
            <a:off x="3707904" y="2067694"/>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200"/>
                                        <p:tgtEl>
                                          <p:spTgt spid="184"/>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2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6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2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2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200"/>
                                        <p:tgtEl>
                                          <p:spTgt spid="231"/>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7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2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2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2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200"/>
                                        <p:tgtEl>
                                          <p:spTgt spid="240"/>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7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2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200"/>
                                        <p:tgtEl>
                                          <p:spTgt spid="22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7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2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200"/>
                                        <p:tgtEl>
                                          <p:spTgt spid="230"/>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8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2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2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2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2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Choix d’approche pour la détection de plaque d’immatriculation:</a:t>
            </a:r>
            <a:r>
              <a:rPr lang="en-US" sz="1800">
                <a:solidFill>
                  <a:schemeClr val="dk1"/>
                </a:solidFill>
              </a:rPr>
              <a:t> </a:t>
            </a:r>
            <a:r>
              <a:rPr b="0" lang="en-US" sz="1800">
                <a:solidFill>
                  <a:schemeClr val="lt1"/>
                </a:solidFill>
              </a:rPr>
              <a:t>Modèle de détection de chiffres suivi par modèle de classification </a:t>
            </a:r>
            <a:endParaRPr/>
          </a:p>
        </p:txBody>
      </p:sp>
      <p:sp>
        <p:nvSpPr>
          <p:cNvPr id="477" name="Google Shape;477;p2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78" name="Google Shape;478;p22"/>
          <p:cNvGrpSpPr/>
          <p:nvPr/>
        </p:nvGrpSpPr>
        <p:grpSpPr>
          <a:xfrm>
            <a:off x="251520" y="627534"/>
            <a:ext cx="324721" cy="266602"/>
            <a:chOff x="2599525" y="3688600"/>
            <a:chExt cx="428675" cy="351950"/>
          </a:xfrm>
        </p:grpSpPr>
        <p:sp>
          <p:nvSpPr>
            <p:cNvPr id="479" name="Google Shape;479;p22"/>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2"/>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2"/>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essera.JPG" id="482" name="Google Shape;482;p22"/>
          <p:cNvPicPr preferRelativeResize="0"/>
          <p:nvPr/>
        </p:nvPicPr>
        <p:blipFill rotWithShape="1">
          <a:blip r:embed="rId3">
            <a:alphaModFix/>
          </a:blip>
          <a:srcRect b="0" l="0" r="0" t="0"/>
          <a:stretch/>
        </p:blipFill>
        <p:spPr>
          <a:xfrm>
            <a:off x="1466681" y="3075806"/>
            <a:ext cx="2662063" cy="1876294"/>
          </a:xfrm>
          <a:prstGeom prst="rect">
            <a:avLst/>
          </a:prstGeom>
          <a:noFill/>
          <a:ln>
            <a:noFill/>
          </a:ln>
        </p:spPr>
      </p:pic>
      <p:pic>
        <p:nvPicPr>
          <p:cNvPr descr="Untitled.png" id="483" name="Google Shape;483;p22"/>
          <p:cNvPicPr preferRelativeResize="0"/>
          <p:nvPr/>
        </p:nvPicPr>
        <p:blipFill rotWithShape="1">
          <a:blip r:embed="rId4">
            <a:alphaModFix/>
          </a:blip>
          <a:srcRect b="0" l="0" r="0" t="0"/>
          <a:stretch/>
        </p:blipFill>
        <p:spPr>
          <a:xfrm>
            <a:off x="797463" y="1419622"/>
            <a:ext cx="6469062" cy="1571625"/>
          </a:xfrm>
          <a:prstGeom prst="rect">
            <a:avLst/>
          </a:prstGeom>
          <a:noFill/>
          <a:ln>
            <a:noFill/>
          </a:ln>
        </p:spPr>
      </p:pic>
      <p:cxnSp>
        <p:nvCxnSpPr>
          <p:cNvPr id="484" name="Google Shape;484;p22"/>
          <p:cNvCxnSpPr/>
          <p:nvPr/>
        </p:nvCxnSpPr>
        <p:spPr>
          <a:xfrm>
            <a:off x="2797713" y="2633891"/>
            <a:ext cx="65242" cy="357358"/>
          </a:xfrm>
          <a:prstGeom prst="straightConnector1">
            <a:avLst/>
          </a:prstGeom>
          <a:noFill/>
          <a:ln cap="flat" cmpd="sng" w="9525">
            <a:solidFill>
              <a:schemeClr val="dk1"/>
            </a:solidFill>
            <a:prstDash val="solid"/>
            <a:round/>
            <a:headEnd len="sm" w="sm" type="none"/>
            <a:tailEnd len="med" w="med" type="stealth"/>
          </a:ln>
        </p:spPr>
      </p:cxnSp>
      <p:sp>
        <p:nvSpPr>
          <p:cNvPr id="485" name="Google Shape;485;p22"/>
          <p:cNvSpPr txBox="1"/>
          <p:nvPr/>
        </p:nvSpPr>
        <p:spPr>
          <a:xfrm>
            <a:off x="5436096" y="3462848"/>
            <a:ext cx="151216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 nombre 3 est lit “:” par tesseract-ocr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2"/>
          <p:cNvSpPr/>
          <p:nvPr/>
        </p:nvSpPr>
        <p:spPr>
          <a:xfrm>
            <a:off x="4427984" y="3579862"/>
            <a:ext cx="792088" cy="360040"/>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Choix d’approche pour la détection de plaque d’immatriculation:</a:t>
            </a:r>
            <a:r>
              <a:rPr lang="en-US" sz="1800">
                <a:solidFill>
                  <a:schemeClr val="dk1"/>
                </a:solidFill>
              </a:rPr>
              <a:t> </a:t>
            </a:r>
            <a:r>
              <a:rPr b="0" lang="en-US" sz="1800">
                <a:solidFill>
                  <a:schemeClr val="lt1"/>
                </a:solidFill>
              </a:rPr>
              <a:t>Modèle de détection de chiffres suivi par modèle de classification</a:t>
            </a:r>
            <a:endParaRPr/>
          </a:p>
        </p:txBody>
      </p:sp>
      <p:sp>
        <p:nvSpPr>
          <p:cNvPr id="492" name="Google Shape;492;p2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493" name="Google Shape;493;p23"/>
          <p:cNvGrpSpPr/>
          <p:nvPr/>
        </p:nvGrpSpPr>
        <p:grpSpPr>
          <a:xfrm>
            <a:off x="251520" y="627534"/>
            <a:ext cx="324721" cy="266602"/>
            <a:chOff x="2599525" y="3688600"/>
            <a:chExt cx="428675" cy="351950"/>
          </a:xfrm>
        </p:grpSpPr>
        <p:sp>
          <p:nvSpPr>
            <p:cNvPr id="494" name="Google Shape;494;p23"/>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3"/>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3"/>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23"/>
          <p:cNvSpPr txBox="1"/>
          <p:nvPr/>
        </p:nvSpPr>
        <p:spPr>
          <a:xfrm>
            <a:off x="107504" y="1390712"/>
            <a:ext cx="83529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On peut employer un modèle de classification entraîné sur un dataset volumineux de chiffres comme MNIST semble un choix plus efficace pour la lecture de chaque chiffre détecté. Voici un résultat d’entrainement d’un modèle sur mnist et finissant par une precision prés de 1</a:t>
            </a:r>
            <a:endParaRPr b="0" i="0" sz="1400" u="none" cap="none" strike="noStrike">
              <a:solidFill>
                <a:srgbClr val="000000"/>
              </a:solidFill>
              <a:latin typeface="Arial"/>
              <a:ea typeface="Arial"/>
              <a:cs typeface="Arial"/>
              <a:sym typeface="Arial"/>
            </a:endParaRPr>
          </a:p>
        </p:txBody>
      </p:sp>
      <p:pic>
        <p:nvPicPr>
          <p:cNvPr id="498" name="Google Shape;498;p23"/>
          <p:cNvPicPr preferRelativeResize="0"/>
          <p:nvPr/>
        </p:nvPicPr>
        <p:blipFill rotWithShape="1">
          <a:blip r:embed="rId3">
            <a:alphaModFix/>
          </a:blip>
          <a:srcRect b="0" l="0" r="0" t="0"/>
          <a:stretch/>
        </p:blipFill>
        <p:spPr>
          <a:xfrm>
            <a:off x="179512" y="2715766"/>
            <a:ext cx="6336704" cy="15690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600">
                <a:solidFill>
                  <a:schemeClr val="lt1"/>
                </a:solidFill>
              </a:rPr>
              <a:t>Choix d’approche pour la détection de plaque d’immatriculation:</a:t>
            </a:r>
            <a:r>
              <a:rPr lang="en-US" sz="1600">
                <a:solidFill>
                  <a:schemeClr val="dk1"/>
                </a:solidFill>
              </a:rPr>
              <a:t> </a:t>
            </a:r>
            <a:r>
              <a:rPr b="0" lang="en-US" sz="1600">
                <a:solidFill>
                  <a:schemeClr val="lt1"/>
                </a:solidFill>
              </a:rPr>
              <a:t>Modèle de détection de chiffres suivi par un deuxième modèle de détection de chiffres et mot تونس</a:t>
            </a:r>
            <a:endParaRPr b="0" sz="1600">
              <a:solidFill>
                <a:schemeClr val="lt1"/>
              </a:solidFill>
            </a:endParaRPr>
          </a:p>
        </p:txBody>
      </p:sp>
      <p:sp>
        <p:nvSpPr>
          <p:cNvPr id="504" name="Google Shape;504;p2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05" name="Google Shape;505;p24"/>
          <p:cNvGrpSpPr/>
          <p:nvPr/>
        </p:nvGrpSpPr>
        <p:grpSpPr>
          <a:xfrm>
            <a:off x="251520" y="627534"/>
            <a:ext cx="324721" cy="266602"/>
            <a:chOff x="2599525" y="3688600"/>
            <a:chExt cx="428675" cy="351950"/>
          </a:xfrm>
        </p:grpSpPr>
        <p:sp>
          <p:nvSpPr>
            <p:cNvPr id="506" name="Google Shape;506;p24"/>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4"/>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4"/>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24"/>
          <p:cNvSpPr txBox="1"/>
          <p:nvPr/>
        </p:nvSpPr>
        <p:spPr>
          <a:xfrm>
            <a:off x="323528" y="1635646"/>
            <a:ext cx="81438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Cet approche consiste à détecter les chiffres et le mot  تونس. On construit un mot contenant le matricule par la concaténation de noms de classes d’objets détectés par le premier modèle.</a:t>
            </a:r>
            <a:endParaRPr b="0" i="0" sz="1400" u="none" cap="none" strike="noStrike">
              <a:solidFill>
                <a:srgbClr val="000000"/>
              </a:solidFill>
              <a:latin typeface="Arial"/>
              <a:ea typeface="Arial"/>
              <a:cs typeface="Arial"/>
              <a:sym typeface="Arial"/>
            </a:endParaRPr>
          </a:p>
        </p:txBody>
      </p:sp>
      <p:sp>
        <p:nvSpPr>
          <p:cNvPr id="510" name="Google Shape;510;p24"/>
          <p:cNvSpPr/>
          <p:nvPr/>
        </p:nvSpPr>
        <p:spPr>
          <a:xfrm>
            <a:off x="183334" y="3162318"/>
            <a:ext cx="785813" cy="428625"/>
          </a:xfrm>
          <a:prstGeom prst="rightArrow">
            <a:avLst>
              <a:gd fmla="val 50000" name="adj1"/>
              <a:gd fmla="val 50001"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24"/>
          <p:cNvSpPr txBox="1"/>
          <p:nvPr/>
        </p:nvSpPr>
        <p:spPr>
          <a:xfrm>
            <a:off x="1255392" y="2919971"/>
            <a:ext cx="7429500"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Diminution de temps de calcul de système avec 2 modèles de détection d’objets au lieu d’avoir exécuter 2 modèles de détection suivis par un modèle de classification.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600">
                <a:solidFill>
                  <a:schemeClr val="lt1"/>
                </a:solidFill>
              </a:rPr>
              <a:t>Choix d’approche pour la détection de plaque d’immatriculation:</a:t>
            </a:r>
            <a:r>
              <a:rPr lang="en-US" sz="1600">
                <a:solidFill>
                  <a:schemeClr val="dk1"/>
                </a:solidFill>
              </a:rPr>
              <a:t> </a:t>
            </a:r>
            <a:r>
              <a:rPr b="0" lang="en-US" sz="1600">
                <a:solidFill>
                  <a:schemeClr val="lt1"/>
                </a:solidFill>
              </a:rPr>
              <a:t>Choix final</a:t>
            </a:r>
            <a:endParaRPr/>
          </a:p>
        </p:txBody>
      </p:sp>
      <p:sp>
        <p:nvSpPr>
          <p:cNvPr id="517" name="Google Shape;517;p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18" name="Google Shape;518;p25"/>
          <p:cNvGrpSpPr/>
          <p:nvPr/>
        </p:nvGrpSpPr>
        <p:grpSpPr>
          <a:xfrm>
            <a:off x="251520" y="627534"/>
            <a:ext cx="324721" cy="266602"/>
            <a:chOff x="2599525" y="3688600"/>
            <a:chExt cx="428675" cy="351950"/>
          </a:xfrm>
        </p:grpSpPr>
        <p:sp>
          <p:nvSpPr>
            <p:cNvPr id="519" name="Google Shape;519;p25"/>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5"/>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5"/>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2" name="Google Shape;522;p25"/>
          <p:cNvSpPr txBox="1"/>
          <p:nvPr/>
        </p:nvSpPr>
        <p:spPr>
          <a:xfrm>
            <a:off x="467544" y="1995686"/>
            <a:ext cx="7429500" cy="17543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Arial"/>
                <a:ea typeface="Arial"/>
                <a:cs typeface="Arial"/>
                <a:sym typeface="Arial"/>
              </a:rPr>
              <a:t>La reconnaissance de matricule sera réalisée par un modèle de détection de chiffres et de mot تونس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Arial"/>
                <a:ea typeface="Arial"/>
                <a:cs typeface="Arial"/>
                <a:sym typeface="Arial"/>
              </a:rPr>
              <a:t>on assemble les noms de classes de deuxième modèle dans un mot pour donner enfin le matricule.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Arial"/>
                <a:ea typeface="Arial"/>
                <a:cs typeface="Arial"/>
                <a:sym typeface="Arial"/>
              </a:rPr>
              <a:t>On va réentrainer yolov4-tiny pour cette tâche vu son nombre fps et temps d’inférence égale à 3ms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plaque de matricule</a:t>
            </a:r>
            <a:endParaRPr/>
          </a:p>
        </p:txBody>
      </p:sp>
      <p:sp>
        <p:nvSpPr>
          <p:cNvPr id="528" name="Google Shape;528;p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29" name="Google Shape;529;p26"/>
          <p:cNvGrpSpPr/>
          <p:nvPr/>
        </p:nvGrpSpPr>
        <p:grpSpPr>
          <a:xfrm>
            <a:off x="251520" y="627534"/>
            <a:ext cx="324721" cy="266602"/>
            <a:chOff x="2599525" y="3688600"/>
            <a:chExt cx="428675" cy="351950"/>
          </a:xfrm>
        </p:grpSpPr>
        <p:sp>
          <p:nvSpPr>
            <p:cNvPr id="530" name="Google Shape;530;p26"/>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6"/>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6"/>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3" name="Google Shape;533;p26"/>
          <p:cNvSpPr txBox="1"/>
          <p:nvPr/>
        </p:nvSpPr>
        <p:spPr>
          <a:xfrm>
            <a:off x="251520" y="1304918"/>
            <a:ext cx="74295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On a réalisé un dataset de 1404 images de voitures ayant des matricules tunisienne. Certaines ont été collectées à partir de l’internet. D’autres ont été capturés par notre smartphone et le reste  n’est que des copies d’autres images précédentes avec des modifications.</a:t>
            </a:r>
            <a:endParaRPr b="0" i="0" sz="1400" u="none" cap="none" strike="noStrike">
              <a:solidFill>
                <a:srgbClr val="000000"/>
              </a:solidFill>
              <a:latin typeface="Arial"/>
              <a:ea typeface="Arial"/>
              <a:cs typeface="Arial"/>
              <a:sym typeface="Arial"/>
            </a:endParaRPr>
          </a:p>
        </p:txBody>
      </p:sp>
      <p:pic>
        <p:nvPicPr>
          <p:cNvPr descr="datasetdet.PNG" id="534" name="Google Shape;534;p26"/>
          <p:cNvPicPr preferRelativeResize="0"/>
          <p:nvPr/>
        </p:nvPicPr>
        <p:blipFill rotWithShape="1">
          <a:blip r:embed="rId3">
            <a:alphaModFix/>
          </a:blip>
          <a:srcRect b="0" l="0" r="0" t="0"/>
          <a:stretch/>
        </p:blipFill>
        <p:spPr>
          <a:xfrm>
            <a:off x="179512" y="2185442"/>
            <a:ext cx="7143750" cy="25908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plaque de matricule</a:t>
            </a:r>
            <a:endParaRPr/>
          </a:p>
        </p:txBody>
      </p:sp>
      <p:sp>
        <p:nvSpPr>
          <p:cNvPr id="540" name="Google Shape;540;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41" name="Google Shape;541;p27"/>
          <p:cNvGrpSpPr/>
          <p:nvPr/>
        </p:nvGrpSpPr>
        <p:grpSpPr>
          <a:xfrm>
            <a:off x="251520" y="627534"/>
            <a:ext cx="324721" cy="266602"/>
            <a:chOff x="2599525" y="3688600"/>
            <a:chExt cx="428675" cy="351950"/>
          </a:xfrm>
        </p:grpSpPr>
        <p:sp>
          <p:nvSpPr>
            <p:cNvPr id="542" name="Google Shape;542;p27"/>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7"/>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27"/>
          <p:cNvSpPr txBox="1"/>
          <p:nvPr/>
        </p:nvSpPr>
        <p:spPr>
          <a:xfrm>
            <a:off x="357981" y="1357051"/>
            <a:ext cx="8501062"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On utilise le logiciel LabelIMG pour annoter tous les images en dessinant un rectangle autour la plaque de matricule de chaque voiture.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98.JPG" id="546" name="Google Shape;546;p27"/>
          <p:cNvPicPr preferRelativeResize="0"/>
          <p:nvPr/>
        </p:nvPicPr>
        <p:blipFill rotWithShape="1">
          <a:blip r:embed="rId3">
            <a:alphaModFix/>
          </a:blip>
          <a:srcRect b="0" l="0" r="0" t="0"/>
          <a:stretch/>
        </p:blipFill>
        <p:spPr>
          <a:xfrm>
            <a:off x="232673" y="1922459"/>
            <a:ext cx="6427559" cy="31695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plaque de matricule</a:t>
            </a:r>
            <a:endParaRPr/>
          </a:p>
        </p:txBody>
      </p:sp>
      <p:sp>
        <p:nvSpPr>
          <p:cNvPr id="552" name="Google Shape;552;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53" name="Google Shape;553;p28"/>
          <p:cNvGrpSpPr/>
          <p:nvPr/>
        </p:nvGrpSpPr>
        <p:grpSpPr>
          <a:xfrm>
            <a:off x="251520" y="627534"/>
            <a:ext cx="324721" cy="266602"/>
            <a:chOff x="2599525" y="3688600"/>
            <a:chExt cx="428675" cy="351950"/>
          </a:xfrm>
        </p:grpSpPr>
        <p:sp>
          <p:nvSpPr>
            <p:cNvPr id="554" name="Google Shape;554;p28"/>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8"/>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8"/>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7" name="Google Shape;557;p28"/>
          <p:cNvSpPr txBox="1"/>
          <p:nvPr/>
        </p:nvSpPr>
        <p:spPr>
          <a:xfrm>
            <a:off x="247650" y="4212043"/>
            <a:ext cx="8358300" cy="738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80% des images seront consacrées pour l'entraînement et 20% pour le teste.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On lance l'entraînement de modèle dans Google Colab </a:t>
            </a:r>
            <a:endParaRPr b="0" i="0" sz="1400" u="none" cap="none" strike="noStrike">
              <a:solidFill>
                <a:srgbClr val="000000"/>
              </a:solidFill>
              <a:latin typeface="Arial"/>
              <a:ea typeface="Arial"/>
              <a:cs typeface="Arial"/>
              <a:sym typeface="Arial"/>
            </a:endParaRPr>
          </a:p>
        </p:txBody>
      </p:sp>
      <p:sp>
        <p:nvSpPr>
          <p:cNvPr id="558" name="Google Shape;558;p28"/>
          <p:cNvSpPr txBox="1"/>
          <p:nvPr/>
        </p:nvSpPr>
        <p:spPr>
          <a:xfrm>
            <a:off x="321469" y="1377562"/>
            <a:ext cx="8501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Chaque image aura un fichier .txt contenant la classe d’objet ainsi les coordonnées de rectangle dessiné.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annottext.JPG" id="559" name="Google Shape;559;p28"/>
          <p:cNvPicPr preferRelativeResize="0"/>
          <p:nvPr/>
        </p:nvPicPr>
        <p:blipFill rotWithShape="1">
          <a:blip r:embed="rId3">
            <a:alphaModFix/>
          </a:blip>
          <a:srcRect b="0" l="0" r="0" t="0"/>
          <a:stretch/>
        </p:blipFill>
        <p:spPr>
          <a:xfrm>
            <a:off x="1107281" y="2234812"/>
            <a:ext cx="7000875" cy="15859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plaque de matricule</a:t>
            </a:r>
            <a:endParaRPr/>
          </a:p>
        </p:txBody>
      </p:sp>
      <p:sp>
        <p:nvSpPr>
          <p:cNvPr id="565" name="Google Shape;565;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66" name="Google Shape;566;p29"/>
          <p:cNvGrpSpPr/>
          <p:nvPr/>
        </p:nvGrpSpPr>
        <p:grpSpPr>
          <a:xfrm>
            <a:off x="251520" y="627534"/>
            <a:ext cx="324721" cy="266602"/>
            <a:chOff x="2599525" y="3688600"/>
            <a:chExt cx="428675" cy="351950"/>
          </a:xfrm>
        </p:grpSpPr>
        <p:sp>
          <p:nvSpPr>
            <p:cNvPr id="567" name="Google Shape;567;p29"/>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9"/>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9"/>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1.PNG" id="570" name="Google Shape;570;p29"/>
          <p:cNvPicPr preferRelativeResize="0"/>
          <p:nvPr/>
        </p:nvPicPr>
        <p:blipFill rotWithShape="1">
          <a:blip r:embed="rId3">
            <a:alphaModFix/>
          </a:blip>
          <a:srcRect b="0" l="0" r="0" t="0"/>
          <a:stretch/>
        </p:blipFill>
        <p:spPr>
          <a:xfrm>
            <a:off x="164778" y="2281866"/>
            <a:ext cx="8643937" cy="1071562"/>
          </a:xfrm>
          <a:prstGeom prst="rect">
            <a:avLst/>
          </a:prstGeom>
          <a:noFill/>
          <a:ln>
            <a:noFill/>
          </a:ln>
        </p:spPr>
      </p:pic>
      <p:sp>
        <p:nvSpPr>
          <p:cNvPr id="571" name="Google Shape;571;p29"/>
          <p:cNvSpPr txBox="1"/>
          <p:nvPr/>
        </p:nvSpPr>
        <p:spPr>
          <a:xfrm>
            <a:off x="323528" y="1491630"/>
            <a:ext cx="7858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L'entraînement de modèle s’achemine avec la meilleure précision est égale à 99.38% ainsi que la valeur de perte moyenne est égale à 0.06</a:t>
            </a:r>
            <a:endParaRPr b="0" i="0" sz="1400" u="none" cap="none" strike="noStrike">
              <a:solidFill>
                <a:srgbClr val="000000"/>
              </a:solidFill>
              <a:latin typeface="Arial"/>
              <a:ea typeface="Arial"/>
              <a:cs typeface="Arial"/>
              <a:sym typeface="Arial"/>
            </a:endParaRPr>
          </a:p>
        </p:txBody>
      </p:sp>
      <p:sp>
        <p:nvSpPr>
          <p:cNvPr id="572" name="Google Shape;572;p29"/>
          <p:cNvSpPr txBox="1"/>
          <p:nvPr/>
        </p:nvSpPr>
        <p:spPr>
          <a:xfrm>
            <a:off x="252090" y="3634755"/>
            <a:ext cx="77151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On télécharge les 3 fichiers générés automatiquement suite à l'entraînement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-obj.names: contenant les noms de classes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-yolov4tiny-custom.cfg: contenant la configuration spécifique  de modèle.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yolov4tiny-custom_best.weights: contenant les poids correspondant à la meilleur précision obtenue durant l'entraînement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chiffres et mot تونس</a:t>
            </a:r>
            <a:endParaRPr b="0" sz="1800">
              <a:solidFill>
                <a:schemeClr val="lt1"/>
              </a:solidFill>
            </a:endParaRPr>
          </a:p>
        </p:txBody>
      </p:sp>
      <p:sp>
        <p:nvSpPr>
          <p:cNvPr id="578" name="Google Shape;578;p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79" name="Google Shape;579;p30"/>
          <p:cNvGrpSpPr/>
          <p:nvPr/>
        </p:nvGrpSpPr>
        <p:grpSpPr>
          <a:xfrm>
            <a:off x="251520" y="627534"/>
            <a:ext cx="324721" cy="266602"/>
            <a:chOff x="2599525" y="3688600"/>
            <a:chExt cx="428675" cy="351950"/>
          </a:xfrm>
        </p:grpSpPr>
        <p:sp>
          <p:nvSpPr>
            <p:cNvPr id="580" name="Google Shape;580;p30"/>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0"/>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0"/>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3" name="Google Shape;583;p30"/>
          <p:cNvSpPr txBox="1"/>
          <p:nvPr/>
        </p:nvSpPr>
        <p:spPr>
          <a:xfrm>
            <a:off x="35496" y="1451616"/>
            <a:ext cx="86439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On a réalisé un dataset de 858 images de matricules tunisiens avec des angles et des degrés de luminance différentes.</a:t>
            </a:r>
            <a:endParaRPr b="0" i="0" sz="1800" u="none" cap="none" strike="noStrike">
              <a:solidFill>
                <a:schemeClr val="lt1"/>
              </a:solidFill>
              <a:latin typeface="Arial"/>
              <a:ea typeface="Arial"/>
              <a:cs typeface="Arial"/>
              <a:sym typeface="Arial"/>
            </a:endParaRPr>
          </a:p>
        </p:txBody>
      </p:sp>
      <p:pic>
        <p:nvPicPr>
          <p:cNvPr descr="datasetrec.PNG" id="584" name="Google Shape;584;p30"/>
          <p:cNvPicPr preferRelativeResize="0"/>
          <p:nvPr/>
        </p:nvPicPr>
        <p:blipFill rotWithShape="1">
          <a:blip r:embed="rId3">
            <a:alphaModFix/>
          </a:blip>
          <a:srcRect b="0" l="0" r="0" t="0"/>
          <a:stretch/>
        </p:blipFill>
        <p:spPr>
          <a:xfrm>
            <a:off x="107504" y="2125119"/>
            <a:ext cx="8143875" cy="22667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chiffres et mot تونس</a:t>
            </a:r>
            <a:endParaRPr b="0" sz="1800">
              <a:solidFill>
                <a:schemeClr val="lt1"/>
              </a:solidFill>
            </a:endParaRPr>
          </a:p>
        </p:txBody>
      </p:sp>
      <p:sp>
        <p:nvSpPr>
          <p:cNvPr id="590" name="Google Shape;590;p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91" name="Google Shape;591;p31"/>
          <p:cNvGrpSpPr/>
          <p:nvPr/>
        </p:nvGrpSpPr>
        <p:grpSpPr>
          <a:xfrm>
            <a:off x="251520" y="627534"/>
            <a:ext cx="324721" cy="266602"/>
            <a:chOff x="2599525" y="3688600"/>
            <a:chExt cx="428675" cy="351950"/>
          </a:xfrm>
        </p:grpSpPr>
        <p:sp>
          <p:nvSpPr>
            <p:cNvPr id="592" name="Google Shape;592;p3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5" name="Google Shape;595;p31"/>
          <p:cNvSpPr txBox="1"/>
          <p:nvPr/>
        </p:nvSpPr>
        <p:spPr>
          <a:xfrm>
            <a:off x="357981" y="1442657"/>
            <a:ext cx="864393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Cette fois, on utilise l’outil d’annotation fournie par le site web ‘Roboflow’.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On dessine un rectangle autour de mot تونس et chaque chiffre et on insère son nom de classe. </a:t>
            </a:r>
            <a:endParaRPr b="0" i="0" sz="1600" u="none" cap="none" strike="noStrike">
              <a:solidFill>
                <a:schemeClr val="lt1"/>
              </a:solidFill>
              <a:latin typeface="Arial"/>
              <a:ea typeface="Arial"/>
              <a:cs typeface="Arial"/>
              <a:sym typeface="Arial"/>
            </a:endParaRPr>
          </a:p>
        </p:txBody>
      </p:sp>
      <p:pic>
        <p:nvPicPr>
          <p:cNvPr descr="roboflow.JPG" id="596" name="Google Shape;596;p31"/>
          <p:cNvPicPr preferRelativeResize="0"/>
          <p:nvPr/>
        </p:nvPicPr>
        <p:blipFill rotWithShape="1">
          <a:blip r:embed="rId3">
            <a:alphaModFix/>
          </a:blip>
          <a:srcRect b="0" l="0" r="0" t="0"/>
          <a:stretch/>
        </p:blipFill>
        <p:spPr>
          <a:xfrm>
            <a:off x="455750" y="2332225"/>
            <a:ext cx="6492523" cy="253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ph type="ctrTitle"/>
          </p:nvPr>
        </p:nvSpPr>
        <p:spPr>
          <a:xfrm>
            <a:off x="179512" y="3075806"/>
            <a:ext cx="4684539"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600"/>
              <a:t>Introduction</a:t>
            </a:r>
            <a:endParaRPr b="0" sz="3600"/>
          </a:p>
        </p:txBody>
      </p:sp>
      <p:sp>
        <p:nvSpPr>
          <p:cNvPr id="250" name="Google Shape;250;p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1" name="Google Shape;251;p3"/>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3F5378"/>
                </a:solidFill>
                <a:latin typeface="Roboto Condensed"/>
                <a:ea typeface="Roboto Condensed"/>
                <a:cs typeface="Roboto Condensed"/>
                <a:sym typeface="Roboto Condensed"/>
              </a:rPr>
              <a:t>1</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Entrainement de modèle de détection de chiffres et mot تونس</a:t>
            </a:r>
            <a:endParaRPr b="0" sz="1800">
              <a:solidFill>
                <a:schemeClr val="lt1"/>
              </a:solidFill>
            </a:endParaRPr>
          </a:p>
        </p:txBody>
      </p:sp>
      <p:sp>
        <p:nvSpPr>
          <p:cNvPr id="602" name="Google Shape;602;p3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03" name="Google Shape;603;p32"/>
          <p:cNvGrpSpPr/>
          <p:nvPr/>
        </p:nvGrpSpPr>
        <p:grpSpPr>
          <a:xfrm>
            <a:off x="251520" y="627534"/>
            <a:ext cx="324721" cy="266602"/>
            <a:chOff x="2599525" y="3688600"/>
            <a:chExt cx="428675" cy="351950"/>
          </a:xfrm>
        </p:grpSpPr>
        <p:sp>
          <p:nvSpPr>
            <p:cNvPr id="604" name="Google Shape;604;p32"/>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2"/>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2"/>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 name="Google Shape;607;p32"/>
          <p:cNvSpPr txBox="1"/>
          <p:nvPr/>
        </p:nvSpPr>
        <p:spPr>
          <a:xfrm>
            <a:off x="357981" y="3343895"/>
            <a:ext cx="7858200" cy="1816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le modèle atteint une précision moyenne de 99.37% </a:t>
            </a:r>
            <a:r>
              <a:rPr lang="en-US">
                <a:solidFill>
                  <a:schemeClr val="dk1"/>
                </a:solidFill>
              </a:rPr>
              <a:t>après </a:t>
            </a:r>
            <a:r>
              <a:rPr b="0" i="0" lang="en-US" sz="1400" u="none" cap="none" strike="noStrike">
                <a:solidFill>
                  <a:schemeClr val="dk1"/>
                </a:solidFill>
                <a:latin typeface="Arial"/>
                <a:ea typeface="Arial"/>
                <a:cs typeface="Arial"/>
                <a:sym typeface="Arial"/>
              </a:rPr>
              <a:t>un temps de training </a:t>
            </a:r>
            <a:r>
              <a:rPr lang="en-US">
                <a:solidFill>
                  <a:schemeClr val="dk1"/>
                </a:solidFill>
              </a:rPr>
              <a:t>de 1h 20mn </a:t>
            </a:r>
            <a:endParaRPr b="0" i="0" sz="14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On télécharge les 3 fichiers d’extensions .names, .weights et .cfg pour les utiliser dans notre programme principal.</a:t>
            </a:r>
            <a:endParaRPr b="0" i="0" sz="1400" u="none" cap="none" strike="noStrike">
              <a:solidFill>
                <a:schemeClr val="dk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08" name="Google Shape;608;p32"/>
          <p:cNvSpPr txBox="1"/>
          <p:nvPr/>
        </p:nvSpPr>
        <p:spPr>
          <a:xfrm>
            <a:off x="429419" y="1472233"/>
            <a:ext cx="8072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On lance l'entraînement sur Google Colab  </a:t>
            </a:r>
            <a:endParaRPr b="0" i="0" sz="1400" u="none" cap="none" strike="noStrike">
              <a:solidFill>
                <a:schemeClr val="dk1"/>
              </a:solidFill>
              <a:latin typeface="Arial"/>
              <a:ea typeface="Arial"/>
              <a:cs typeface="Arial"/>
              <a:sym typeface="Arial"/>
            </a:endParaRPr>
          </a:p>
        </p:txBody>
      </p:sp>
      <p:pic>
        <p:nvPicPr>
          <p:cNvPr descr="recon.PNG" id="609" name="Google Shape;609;p32"/>
          <p:cNvPicPr preferRelativeResize="0"/>
          <p:nvPr/>
        </p:nvPicPr>
        <p:blipFill rotWithShape="1">
          <a:blip r:embed="rId3">
            <a:alphaModFix/>
          </a:blip>
          <a:srcRect b="0" l="0" r="0" t="0"/>
          <a:stretch/>
        </p:blipFill>
        <p:spPr>
          <a:xfrm>
            <a:off x="675819" y="2007392"/>
            <a:ext cx="7667625" cy="1071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a:t>Module DNN de Opencv</a:t>
            </a:r>
            <a:endParaRPr b="0"/>
          </a:p>
        </p:txBody>
      </p:sp>
      <p:sp>
        <p:nvSpPr>
          <p:cNvPr id="615" name="Google Shape;615;p1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6" name="Google Shape;616;p10"/>
          <p:cNvPicPr preferRelativeResize="0"/>
          <p:nvPr/>
        </p:nvPicPr>
        <p:blipFill rotWithShape="1">
          <a:blip r:embed="rId3">
            <a:alphaModFix/>
          </a:blip>
          <a:srcRect b="0" l="0" r="0" t="0"/>
          <a:stretch/>
        </p:blipFill>
        <p:spPr>
          <a:xfrm>
            <a:off x="958930" y="1613035"/>
            <a:ext cx="1562318" cy="1246172"/>
          </a:xfrm>
          <a:prstGeom prst="rect">
            <a:avLst/>
          </a:prstGeom>
          <a:noFill/>
          <a:ln>
            <a:noFill/>
          </a:ln>
        </p:spPr>
      </p:pic>
      <p:sp>
        <p:nvSpPr>
          <p:cNvPr id="617" name="Google Shape;617;p10"/>
          <p:cNvSpPr/>
          <p:nvPr/>
        </p:nvSpPr>
        <p:spPr>
          <a:xfrm>
            <a:off x="3560475" y="1973401"/>
            <a:ext cx="893929" cy="525439"/>
          </a:xfrm>
          <a:prstGeom prst="rightArrow">
            <a:avLst>
              <a:gd fmla="val 50000" name="adj1"/>
              <a:gd fmla="val 50000" name="adj2"/>
            </a:avLst>
          </a:prstGeom>
          <a:solidFill>
            <a:schemeClr val="accent1"/>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ownload Frames Per Second - Frames Per Second Icon PNG Image with No  Background - PNGkey.com" id="618" name="Google Shape;618;p10"/>
          <p:cNvPicPr preferRelativeResize="0"/>
          <p:nvPr/>
        </p:nvPicPr>
        <p:blipFill rotWithShape="1">
          <a:blip r:embed="rId4">
            <a:alphaModFix/>
          </a:blip>
          <a:srcRect b="0" l="0" r="0" t="0"/>
          <a:stretch/>
        </p:blipFill>
        <p:spPr>
          <a:xfrm>
            <a:off x="5563110" y="1660802"/>
            <a:ext cx="1487130" cy="1198405"/>
          </a:xfrm>
          <a:prstGeom prst="rect">
            <a:avLst/>
          </a:prstGeom>
          <a:noFill/>
          <a:ln>
            <a:noFill/>
          </a:ln>
        </p:spPr>
      </p:pic>
      <p:sp>
        <p:nvSpPr>
          <p:cNvPr id="619" name="Google Shape;619;p10"/>
          <p:cNvSpPr txBox="1"/>
          <p:nvPr/>
        </p:nvSpPr>
        <p:spPr>
          <a:xfrm>
            <a:off x="649060" y="3788228"/>
            <a:ext cx="78458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Model_yolo = cv2.dnn.readNetFromDarknet(fichier de configuration, fichier de poids)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Structure finale de programme</a:t>
            </a:r>
            <a:endParaRPr/>
          </a:p>
        </p:txBody>
      </p:sp>
      <p:sp>
        <p:nvSpPr>
          <p:cNvPr id="625" name="Google Shape;625;p3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26" name="Google Shape;626;p33"/>
          <p:cNvGrpSpPr/>
          <p:nvPr/>
        </p:nvGrpSpPr>
        <p:grpSpPr>
          <a:xfrm>
            <a:off x="251520" y="627534"/>
            <a:ext cx="324721" cy="266602"/>
            <a:chOff x="2599525" y="3688600"/>
            <a:chExt cx="428675" cy="351950"/>
          </a:xfrm>
        </p:grpSpPr>
        <p:sp>
          <p:nvSpPr>
            <p:cNvPr id="627" name="Google Shape;627;p33"/>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3"/>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3"/>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0" name="Google Shape;630;p33"/>
          <p:cNvPicPr preferRelativeResize="0"/>
          <p:nvPr/>
        </p:nvPicPr>
        <p:blipFill rotWithShape="1">
          <a:blip r:embed="rId3">
            <a:alphaModFix/>
          </a:blip>
          <a:srcRect b="0" l="0" r="0" t="0"/>
          <a:stretch/>
        </p:blipFill>
        <p:spPr>
          <a:xfrm>
            <a:off x="38600" y="1158775"/>
            <a:ext cx="9105400" cy="398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Exécution de programme</a:t>
            </a:r>
            <a:endParaRPr/>
          </a:p>
        </p:txBody>
      </p:sp>
      <p:sp>
        <p:nvSpPr>
          <p:cNvPr id="636" name="Google Shape;636;p3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37" name="Google Shape;637;p34"/>
          <p:cNvGrpSpPr/>
          <p:nvPr/>
        </p:nvGrpSpPr>
        <p:grpSpPr>
          <a:xfrm>
            <a:off x="251520" y="627534"/>
            <a:ext cx="324721" cy="266602"/>
            <a:chOff x="2599525" y="3688600"/>
            <a:chExt cx="428675" cy="351950"/>
          </a:xfrm>
        </p:grpSpPr>
        <p:sp>
          <p:nvSpPr>
            <p:cNvPr id="638" name="Google Shape;638;p34"/>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4"/>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4"/>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1" name="Google Shape;641;p34"/>
          <p:cNvSpPr txBox="1"/>
          <p:nvPr/>
        </p:nvSpPr>
        <p:spPr>
          <a:xfrm>
            <a:off x="205289" y="3195629"/>
            <a:ext cx="8072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On ouvre la console d’anaconda prompt pour exécuter le programme</a:t>
            </a:r>
            <a:endParaRPr b="0" i="0" sz="1400" u="none" cap="none" strike="noStrike">
              <a:solidFill>
                <a:schemeClr val="dk1"/>
              </a:solidFill>
              <a:latin typeface="Arial"/>
              <a:ea typeface="Arial"/>
              <a:cs typeface="Arial"/>
              <a:sym typeface="Arial"/>
            </a:endParaRPr>
          </a:p>
        </p:txBody>
      </p:sp>
      <p:sp>
        <p:nvSpPr>
          <p:cNvPr id="642" name="Google Shape;642;p34"/>
          <p:cNvSpPr txBox="1"/>
          <p:nvPr/>
        </p:nvSpPr>
        <p:spPr>
          <a:xfrm>
            <a:off x="205289" y="1707662"/>
            <a:ext cx="8072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 contenu initial de fichier csv est comme suit:</a:t>
            </a:r>
            <a:endParaRPr b="0" i="0" sz="1400" u="none" cap="none" strike="noStrike">
              <a:solidFill>
                <a:schemeClr val="dk1"/>
              </a:solidFill>
              <a:latin typeface="Arial"/>
              <a:ea typeface="Arial"/>
              <a:cs typeface="Arial"/>
              <a:sym typeface="Arial"/>
            </a:endParaRPr>
          </a:p>
        </p:txBody>
      </p:sp>
      <p:pic>
        <p:nvPicPr>
          <p:cNvPr descr="nostolen.PNG" id="643" name="Google Shape;643;p34"/>
          <p:cNvPicPr preferRelativeResize="0"/>
          <p:nvPr/>
        </p:nvPicPr>
        <p:blipFill rotWithShape="1">
          <a:blip r:embed="rId3">
            <a:alphaModFix/>
          </a:blip>
          <a:srcRect b="0" l="0" r="0" t="0"/>
          <a:stretch/>
        </p:blipFill>
        <p:spPr>
          <a:xfrm>
            <a:off x="1187624" y="1994546"/>
            <a:ext cx="5229225" cy="1154408"/>
          </a:xfrm>
          <a:prstGeom prst="rect">
            <a:avLst/>
          </a:prstGeom>
          <a:noFill/>
          <a:ln>
            <a:noFill/>
          </a:ln>
        </p:spPr>
      </p:pic>
      <p:sp>
        <p:nvSpPr>
          <p:cNvPr id="644" name="Google Shape;644;p34"/>
          <p:cNvSpPr txBox="1"/>
          <p:nvPr/>
        </p:nvSpPr>
        <p:spPr>
          <a:xfrm>
            <a:off x="211987" y="1405691"/>
            <a:ext cx="80724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On teste notre système sur des vidéos de circulation routière enregistrés</a:t>
            </a:r>
            <a:endParaRPr b="0" i="0" sz="1400" u="none" cap="none" strike="noStrike">
              <a:solidFill>
                <a:schemeClr val="dk1"/>
              </a:solidFill>
              <a:latin typeface="Arial"/>
              <a:ea typeface="Arial"/>
              <a:cs typeface="Arial"/>
              <a:sym typeface="Arial"/>
            </a:endParaRPr>
          </a:p>
        </p:txBody>
      </p:sp>
      <p:pic>
        <p:nvPicPr>
          <p:cNvPr id="645" name="Google Shape;645;p34"/>
          <p:cNvPicPr preferRelativeResize="0"/>
          <p:nvPr/>
        </p:nvPicPr>
        <p:blipFill rotWithShape="1">
          <a:blip r:embed="rId4">
            <a:alphaModFix/>
          </a:blip>
          <a:srcRect b="0" l="0" r="0" t="0"/>
          <a:stretch/>
        </p:blipFill>
        <p:spPr>
          <a:xfrm>
            <a:off x="326909" y="3694065"/>
            <a:ext cx="8611802" cy="5906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Ex</a:t>
            </a:r>
            <a:endParaRPr/>
          </a:p>
        </p:txBody>
      </p:sp>
      <p:sp>
        <p:nvSpPr>
          <p:cNvPr id="651" name="Google Shape;651;p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52" name="Google Shape;652;p35"/>
          <p:cNvGrpSpPr/>
          <p:nvPr/>
        </p:nvGrpSpPr>
        <p:grpSpPr>
          <a:xfrm>
            <a:off x="251520" y="627534"/>
            <a:ext cx="324721" cy="266602"/>
            <a:chOff x="2599525" y="3688600"/>
            <a:chExt cx="428675" cy="351950"/>
          </a:xfrm>
        </p:grpSpPr>
        <p:sp>
          <p:nvSpPr>
            <p:cNvPr id="653" name="Google Shape;653;p35"/>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5"/>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5"/>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execsucces.jpg" id="656" name="Google Shape;656;p35"/>
          <p:cNvPicPr preferRelativeResize="0"/>
          <p:nvPr/>
        </p:nvPicPr>
        <p:blipFill rotWithShape="1">
          <a:blip r:embed="rId3">
            <a:alphaModFix/>
          </a:blip>
          <a:srcRect b="0" l="0" r="0" t="0"/>
          <a:stretch/>
        </p:blipFill>
        <p:spPr>
          <a:xfrm>
            <a:off x="38600" y="1300841"/>
            <a:ext cx="9105399" cy="38426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Exécution de programme</a:t>
            </a:r>
            <a:endParaRPr/>
          </a:p>
        </p:txBody>
      </p:sp>
      <p:sp>
        <p:nvSpPr>
          <p:cNvPr id="662" name="Google Shape;662;p3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63" name="Google Shape;663;p36"/>
          <p:cNvGrpSpPr/>
          <p:nvPr/>
        </p:nvGrpSpPr>
        <p:grpSpPr>
          <a:xfrm>
            <a:off x="251520" y="627534"/>
            <a:ext cx="324721" cy="266602"/>
            <a:chOff x="2599525" y="3688600"/>
            <a:chExt cx="428675" cy="351950"/>
          </a:xfrm>
        </p:grpSpPr>
        <p:sp>
          <p:nvSpPr>
            <p:cNvPr id="664" name="Google Shape;664;p36"/>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6"/>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6"/>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7" name="Google Shape;667;p36"/>
          <p:cNvPicPr preferRelativeResize="0"/>
          <p:nvPr/>
        </p:nvPicPr>
        <p:blipFill rotWithShape="1">
          <a:blip r:embed="rId3">
            <a:alphaModFix/>
          </a:blip>
          <a:srcRect b="0" l="0" r="0" t="0"/>
          <a:stretch/>
        </p:blipFill>
        <p:spPr>
          <a:xfrm>
            <a:off x="0" y="2208862"/>
            <a:ext cx="8196942" cy="2183044"/>
          </a:xfrm>
          <a:prstGeom prst="rect">
            <a:avLst/>
          </a:prstGeom>
          <a:noFill/>
          <a:ln>
            <a:noFill/>
          </a:ln>
        </p:spPr>
      </p:pic>
      <p:sp>
        <p:nvSpPr>
          <p:cNvPr id="668" name="Google Shape;668;p36"/>
          <p:cNvSpPr txBox="1"/>
          <p:nvPr/>
        </p:nvSpPr>
        <p:spPr>
          <a:xfrm>
            <a:off x="236063" y="1419622"/>
            <a:ext cx="70723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Maintenant, on change le contenu de fichier csv pour déclarer le matricule précédent 128tn8495 recherché.</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Exécution de programme</a:t>
            </a:r>
            <a:endParaRPr/>
          </a:p>
        </p:txBody>
      </p:sp>
      <p:sp>
        <p:nvSpPr>
          <p:cNvPr id="674" name="Google Shape;674;p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75" name="Google Shape;675;p37"/>
          <p:cNvGrpSpPr/>
          <p:nvPr/>
        </p:nvGrpSpPr>
        <p:grpSpPr>
          <a:xfrm>
            <a:off x="251520" y="627534"/>
            <a:ext cx="324721" cy="266602"/>
            <a:chOff x="2599525" y="3688600"/>
            <a:chExt cx="428675" cy="351950"/>
          </a:xfrm>
        </p:grpSpPr>
        <p:sp>
          <p:nvSpPr>
            <p:cNvPr id="676" name="Google Shape;676;p37"/>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7"/>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7"/>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22.jpg" id="679" name="Google Shape;679;p37"/>
          <p:cNvPicPr preferRelativeResize="0"/>
          <p:nvPr/>
        </p:nvPicPr>
        <p:blipFill rotWithShape="1">
          <a:blip r:embed="rId3">
            <a:alphaModFix/>
          </a:blip>
          <a:srcRect b="0" l="0" r="0" t="0"/>
          <a:stretch/>
        </p:blipFill>
        <p:spPr>
          <a:xfrm>
            <a:off x="0" y="1347614"/>
            <a:ext cx="9144000" cy="38884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Exécution de programme</a:t>
            </a:r>
            <a:endParaRPr/>
          </a:p>
        </p:txBody>
      </p:sp>
      <p:sp>
        <p:nvSpPr>
          <p:cNvPr id="685" name="Google Shape;685;p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86" name="Google Shape;686;p38"/>
          <p:cNvGrpSpPr/>
          <p:nvPr/>
        </p:nvGrpSpPr>
        <p:grpSpPr>
          <a:xfrm>
            <a:off x="251520" y="627534"/>
            <a:ext cx="324721" cy="266602"/>
            <a:chOff x="2599525" y="3688600"/>
            <a:chExt cx="428675" cy="351950"/>
          </a:xfrm>
        </p:grpSpPr>
        <p:sp>
          <p:nvSpPr>
            <p:cNvPr id="687" name="Google Shape;687;p38"/>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8"/>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8"/>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ublie.jpg" id="690" name="Google Shape;690;p38"/>
          <p:cNvPicPr preferRelativeResize="0"/>
          <p:nvPr/>
        </p:nvPicPr>
        <p:blipFill rotWithShape="1">
          <a:blip r:embed="rId3">
            <a:alphaModFix/>
          </a:blip>
          <a:srcRect b="0" l="0" r="0" t="0"/>
          <a:stretch/>
        </p:blipFill>
        <p:spPr>
          <a:xfrm>
            <a:off x="0" y="1588358"/>
            <a:ext cx="9144000" cy="3555142"/>
          </a:xfrm>
          <a:prstGeom prst="rect">
            <a:avLst/>
          </a:prstGeom>
          <a:noFill/>
          <a:ln>
            <a:noFill/>
          </a:ln>
        </p:spPr>
      </p:pic>
      <p:sp>
        <p:nvSpPr>
          <p:cNvPr id="691" name="Google Shape;691;p38"/>
          <p:cNvSpPr txBox="1"/>
          <p:nvPr/>
        </p:nvSpPr>
        <p:spPr>
          <a:xfrm>
            <a:off x="827738" y="1326748"/>
            <a:ext cx="79207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 système échoue dans quelques images (frames) d’identifier le matricule correctement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Evaluation et améliorations possibles</a:t>
            </a:r>
            <a:endParaRPr b="0" sz="1600">
              <a:solidFill>
                <a:schemeClr val="lt1"/>
              </a:solidFill>
            </a:endParaRPr>
          </a:p>
        </p:txBody>
      </p:sp>
      <p:sp>
        <p:nvSpPr>
          <p:cNvPr id="697" name="Google Shape;697;p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98" name="Google Shape;698;p39"/>
          <p:cNvGrpSpPr/>
          <p:nvPr/>
        </p:nvGrpSpPr>
        <p:grpSpPr>
          <a:xfrm>
            <a:off x="251520" y="627534"/>
            <a:ext cx="324721" cy="266602"/>
            <a:chOff x="2599525" y="3688600"/>
            <a:chExt cx="428675" cy="351950"/>
          </a:xfrm>
        </p:grpSpPr>
        <p:sp>
          <p:nvSpPr>
            <p:cNvPr id="699" name="Google Shape;699;p39"/>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9"/>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9"/>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 name="Google Shape;702;p39"/>
          <p:cNvSpPr txBox="1"/>
          <p:nvPr/>
        </p:nvSpPr>
        <p:spPr>
          <a:xfrm>
            <a:off x="1264073" y="3061990"/>
            <a:ext cx="7072312"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Pour améliorer  la precision de détection deux modèles il faut qu’on réalise deux datasets de tailles massifs en ajoutant des milliers d’images aux datasets courants avec des degrés de luminances et inclinaisons différentes.</a:t>
            </a:r>
            <a:endParaRPr b="0" i="0" sz="1400" u="none" cap="none" strike="noStrike">
              <a:solidFill>
                <a:schemeClr val="dk1"/>
              </a:solidFill>
              <a:latin typeface="Arial"/>
              <a:ea typeface="Arial"/>
              <a:cs typeface="Arial"/>
              <a:sym typeface="Arial"/>
            </a:endParaRPr>
          </a:p>
        </p:txBody>
      </p:sp>
      <p:sp>
        <p:nvSpPr>
          <p:cNvPr id="703" name="Google Shape;703;p39"/>
          <p:cNvSpPr txBox="1"/>
          <p:nvPr/>
        </p:nvSpPr>
        <p:spPr>
          <a:xfrm>
            <a:off x="807615" y="1461592"/>
            <a:ext cx="7215188" cy="160039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L’exécution de modèle de détection de plaque d’immatriculation egendre presque 30 images par secondes (fps) sur notre pc ayant une carte graphique gtx1050ti.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Ce nombre diminue fortement lorsqu’une plaque est détectée et soumise à un deuxième modèle de détections des chiffres.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dk1"/>
                </a:solidFill>
                <a:latin typeface="Arial"/>
                <a:ea typeface="Arial"/>
                <a:cs typeface="Arial"/>
                <a:sym typeface="Arial"/>
              </a:rPr>
              <a:t>La précision de détection augmente quand la voiture (et par suite la plaque d’immatriculation) s’approche de caméra. </a:t>
            </a:r>
            <a:endParaRPr b="0" i="0" sz="1400" u="none" cap="none" strike="noStrike">
              <a:solidFill>
                <a:schemeClr val="dk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04" name="Google Shape;704;p39"/>
          <p:cNvSpPr/>
          <p:nvPr/>
        </p:nvSpPr>
        <p:spPr>
          <a:xfrm>
            <a:off x="296337" y="3246635"/>
            <a:ext cx="739507" cy="369332"/>
          </a:xfrm>
          <a:prstGeom prst="right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5" name="Google Shape;705;p39"/>
          <p:cNvSpPr txBox="1"/>
          <p:nvPr/>
        </p:nvSpPr>
        <p:spPr>
          <a:xfrm>
            <a:off x="1204399" y="4033890"/>
            <a:ext cx="70723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Pour améliorer  le nombre d’images par seconde on doit partir pour une machine plus puissante</a:t>
            </a:r>
            <a:endParaRPr b="0" i="0" sz="1400" u="none" cap="none" strike="noStrike">
              <a:solidFill>
                <a:schemeClr val="dk1"/>
              </a:solidFill>
              <a:latin typeface="Arial"/>
              <a:ea typeface="Arial"/>
              <a:cs typeface="Arial"/>
              <a:sym typeface="Arial"/>
            </a:endParaRPr>
          </a:p>
        </p:txBody>
      </p:sp>
      <p:sp>
        <p:nvSpPr>
          <p:cNvPr id="706" name="Google Shape;706;p39"/>
          <p:cNvSpPr/>
          <p:nvPr/>
        </p:nvSpPr>
        <p:spPr>
          <a:xfrm>
            <a:off x="251520" y="4110814"/>
            <a:ext cx="739507" cy="369332"/>
          </a:xfrm>
          <a:prstGeom prst="right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0"/>
          <p:cNvSpPr txBox="1"/>
          <p:nvPr>
            <p:ph type="ctrTitle"/>
          </p:nvPr>
        </p:nvSpPr>
        <p:spPr>
          <a:xfrm>
            <a:off x="251520" y="3164592"/>
            <a:ext cx="5116588"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600"/>
              <a:t>Conclusion et perspectives </a:t>
            </a:r>
            <a:endParaRPr b="0" sz="3600"/>
          </a:p>
        </p:txBody>
      </p:sp>
      <p:sp>
        <p:nvSpPr>
          <p:cNvPr id="712" name="Google Shape;712;p4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13" name="Google Shape;713;p40"/>
          <p:cNvSpPr txBox="1"/>
          <p:nvPr/>
        </p:nvSpPr>
        <p:spPr>
          <a:xfrm>
            <a:off x="467544"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3F5378"/>
                </a:solidFill>
                <a:latin typeface="Roboto Condensed"/>
                <a:ea typeface="Roboto Condensed"/>
                <a:cs typeface="Roboto Condensed"/>
                <a:sym typeface="Roboto Condensed"/>
              </a:rPr>
              <a:t>5</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
          <p:cNvSpPr txBox="1"/>
          <p:nvPr>
            <p:ph type="title"/>
          </p:nvPr>
        </p:nvSpPr>
        <p:spPr>
          <a:xfrm>
            <a:off x="1044575" y="417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t>Introduction</a:t>
            </a:r>
            <a:endParaRPr/>
          </a:p>
        </p:txBody>
      </p:sp>
      <p:sp>
        <p:nvSpPr>
          <p:cNvPr id="257" name="Google Shape;257;p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r>
              <a:rPr lang="en-US"/>
              <a:t>4</a:t>
            </a:r>
            <a:endParaRPr/>
          </a:p>
        </p:txBody>
      </p:sp>
      <p:sp>
        <p:nvSpPr>
          <p:cNvPr id="258" name="Google Shape;258;p4"/>
          <p:cNvSpPr/>
          <p:nvPr/>
        </p:nvSpPr>
        <p:spPr>
          <a:xfrm>
            <a:off x="466480" y="623922"/>
            <a:ext cx="347787" cy="303492"/>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4"/>
          <p:cNvPicPr preferRelativeResize="0"/>
          <p:nvPr/>
        </p:nvPicPr>
        <p:blipFill rotWithShape="1">
          <a:blip r:embed="rId3">
            <a:alphaModFix/>
          </a:blip>
          <a:srcRect b="0" l="0" r="0" t="0"/>
          <a:stretch/>
        </p:blipFill>
        <p:spPr>
          <a:xfrm>
            <a:off x="201150" y="1347625"/>
            <a:ext cx="2388852" cy="2895350"/>
          </a:xfrm>
          <a:prstGeom prst="rect">
            <a:avLst/>
          </a:prstGeom>
          <a:noFill/>
          <a:ln>
            <a:noFill/>
          </a:ln>
        </p:spPr>
      </p:pic>
      <p:pic>
        <p:nvPicPr>
          <p:cNvPr id="260" name="Google Shape;260;p4"/>
          <p:cNvPicPr preferRelativeResize="0"/>
          <p:nvPr/>
        </p:nvPicPr>
        <p:blipFill rotWithShape="1">
          <a:blip r:embed="rId4">
            <a:alphaModFix/>
          </a:blip>
          <a:srcRect b="0" l="0" r="0" t="0"/>
          <a:stretch/>
        </p:blipFill>
        <p:spPr>
          <a:xfrm>
            <a:off x="6302975" y="2889175"/>
            <a:ext cx="2753925" cy="1043200"/>
          </a:xfrm>
          <a:prstGeom prst="rect">
            <a:avLst/>
          </a:prstGeom>
          <a:noFill/>
          <a:ln>
            <a:noFill/>
          </a:ln>
        </p:spPr>
      </p:pic>
      <p:pic>
        <p:nvPicPr>
          <p:cNvPr id="261" name="Google Shape;261;p4"/>
          <p:cNvPicPr preferRelativeResize="0"/>
          <p:nvPr/>
        </p:nvPicPr>
        <p:blipFill rotWithShape="1">
          <a:blip r:embed="rId5">
            <a:alphaModFix/>
          </a:blip>
          <a:srcRect b="0" l="0" r="0" t="0"/>
          <a:stretch/>
        </p:blipFill>
        <p:spPr>
          <a:xfrm>
            <a:off x="2725950" y="2478475"/>
            <a:ext cx="3446676" cy="2184803"/>
          </a:xfrm>
          <a:prstGeom prst="rect">
            <a:avLst/>
          </a:prstGeom>
          <a:noFill/>
          <a:ln>
            <a:noFill/>
          </a:ln>
        </p:spPr>
      </p:pic>
      <p:pic>
        <p:nvPicPr>
          <p:cNvPr id="262" name="Google Shape;262;p4"/>
          <p:cNvPicPr preferRelativeResize="0"/>
          <p:nvPr/>
        </p:nvPicPr>
        <p:blipFill rotWithShape="1">
          <a:blip r:embed="rId6">
            <a:alphaModFix/>
          </a:blip>
          <a:srcRect b="0" l="0" r="0" t="0"/>
          <a:stretch/>
        </p:blipFill>
        <p:spPr>
          <a:xfrm>
            <a:off x="3689025" y="417575"/>
            <a:ext cx="5117698" cy="1965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b="0" lang="en-US" sz="1800">
                <a:solidFill>
                  <a:schemeClr val="lt1"/>
                </a:solidFill>
              </a:rPr>
              <a:t>Conclusion</a:t>
            </a:r>
            <a:endParaRPr b="0" sz="1600">
              <a:solidFill>
                <a:schemeClr val="lt1"/>
              </a:solidFill>
            </a:endParaRPr>
          </a:p>
        </p:txBody>
      </p:sp>
      <p:sp>
        <p:nvSpPr>
          <p:cNvPr id="719" name="Google Shape;719;p4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20" name="Google Shape;720;p41"/>
          <p:cNvGrpSpPr/>
          <p:nvPr/>
        </p:nvGrpSpPr>
        <p:grpSpPr>
          <a:xfrm>
            <a:off x="251520" y="627534"/>
            <a:ext cx="324721" cy="266602"/>
            <a:chOff x="2599525" y="3688600"/>
            <a:chExt cx="428675" cy="351950"/>
          </a:xfrm>
        </p:grpSpPr>
        <p:sp>
          <p:nvSpPr>
            <p:cNvPr id="721" name="Google Shape;721;p4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41"/>
          <p:cNvSpPr txBox="1"/>
          <p:nvPr/>
        </p:nvSpPr>
        <p:spPr>
          <a:xfrm>
            <a:off x="732632" y="2122715"/>
            <a:ext cx="6125368" cy="160043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Meilleur modèle:Yolov4-tiny</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Performance minimum</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Arial"/>
                <a:ea typeface="Arial"/>
                <a:cs typeface="Arial"/>
                <a:sym typeface="Arial"/>
              </a:rPr>
              <a:t>Amélioartion par augmentation de dataset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2"/>
          <p:cNvSpPr txBox="1"/>
          <p:nvPr>
            <p:ph type="title"/>
          </p:nvPr>
        </p:nvSpPr>
        <p:spPr>
          <a:xfrm>
            <a:off x="831350" y="426500"/>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solidFill>
                  <a:schemeClr val="lt1"/>
                </a:solidFill>
              </a:rPr>
              <a:t>Perspectives </a:t>
            </a:r>
            <a:endParaRPr>
              <a:solidFill>
                <a:schemeClr val="lt1"/>
              </a:solidFill>
            </a:endParaRPr>
          </a:p>
        </p:txBody>
      </p:sp>
      <p:sp>
        <p:nvSpPr>
          <p:cNvPr id="730" name="Google Shape;730;p42"/>
          <p:cNvSpPr txBox="1"/>
          <p:nvPr>
            <p:ph idx="12" type="sldNum"/>
          </p:nvPr>
        </p:nvSpPr>
        <p:spPr>
          <a:xfrm>
            <a:off x="6856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31" name="Google Shape;731;p42"/>
          <p:cNvGrpSpPr/>
          <p:nvPr/>
        </p:nvGrpSpPr>
        <p:grpSpPr>
          <a:xfrm>
            <a:off x="421853" y="642168"/>
            <a:ext cx="334872" cy="334853"/>
            <a:chOff x="576250" y="4319400"/>
            <a:chExt cx="442075" cy="442050"/>
          </a:xfrm>
        </p:grpSpPr>
        <p:sp>
          <p:nvSpPr>
            <p:cNvPr id="732" name="Google Shape;732;p4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6" name="Google Shape;736;p42"/>
          <p:cNvGrpSpPr/>
          <p:nvPr/>
        </p:nvGrpSpPr>
        <p:grpSpPr>
          <a:xfrm>
            <a:off x="339275" y="977028"/>
            <a:ext cx="7502810" cy="3659473"/>
            <a:chOff x="1101275" y="977028"/>
            <a:chExt cx="7502810" cy="3659473"/>
          </a:xfrm>
        </p:grpSpPr>
        <p:sp>
          <p:nvSpPr>
            <p:cNvPr id="737" name="Google Shape;737;p42"/>
            <p:cNvSpPr/>
            <p:nvPr/>
          </p:nvSpPr>
          <p:spPr>
            <a:xfrm>
              <a:off x="1101275" y="1451700"/>
              <a:ext cx="6516723" cy="3184801"/>
            </a:xfrm>
            <a:custGeom>
              <a:rect b="b" l="l" r="r" t="t"/>
              <a:pathLst>
                <a:path extrusionOk="0" h="1032" w="2828">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cap="flat" cmpd="sng" w="15875">
              <a:solidFill>
                <a:srgbClr val="A3A5A3"/>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737572"/>
                </a:solidFill>
                <a:latin typeface="Calibri"/>
                <a:ea typeface="Calibri"/>
                <a:cs typeface="Calibri"/>
                <a:sym typeface="Calibri"/>
              </a:endParaRPr>
            </a:p>
          </p:txBody>
        </p:sp>
        <p:grpSp>
          <p:nvGrpSpPr>
            <p:cNvPr id="738" name="Google Shape;738;p42"/>
            <p:cNvGrpSpPr/>
            <p:nvPr/>
          </p:nvGrpSpPr>
          <p:grpSpPr>
            <a:xfrm>
              <a:off x="7717598" y="977028"/>
              <a:ext cx="886487" cy="863484"/>
              <a:chOff x="10452101" y="1779589"/>
              <a:chExt cx="365125" cy="219075"/>
            </a:xfrm>
          </p:grpSpPr>
          <p:sp>
            <p:nvSpPr>
              <p:cNvPr id="739" name="Google Shape;739;p42"/>
              <p:cNvSpPr/>
              <p:nvPr/>
            </p:nvSpPr>
            <p:spPr>
              <a:xfrm>
                <a:off x="10550526" y="1900239"/>
                <a:ext cx="112713" cy="98425"/>
              </a:xfrm>
              <a:custGeom>
                <a:rect b="b" l="l" r="r" t="t"/>
                <a:pathLst>
                  <a:path extrusionOk="0" h="62" w="71">
                    <a:moveTo>
                      <a:pt x="71" y="3"/>
                    </a:moveTo>
                    <a:lnTo>
                      <a:pt x="0" y="62"/>
                    </a:lnTo>
                    <a:lnTo>
                      <a:pt x="14" y="0"/>
                    </a:lnTo>
                    <a:lnTo>
                      <a:pt x="71" y="3"/>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737572"/>
                  </a:solidFill>
                  <a:latin typeface="Calibri"/>
                  <a:ea typeface="Calibri"/>
                  <a:cs typeface="Calibri"/>
                  <a:sym typeface="Calibri"/>
                </a:endParaRPr>
              </a:p>
            </p:txBody>
          </p:sp>
          <p:sp>
            <p:nvSpPr>
              <p:cNvPr id="740" name="Google Shape;740;p42"/>
              <p:cNvSpPr/>
              <p:nvPr/>
            </p:nvSpPr>
            <p:spPr>
              <a:xfrm>
                <a:off x="10452101" y="1779589"/>
                <a:ext cx="365125" cy="188913"/>
              </a:xfrm>
              <a:custGeom>
                <a:rect b="b" l="l" r="r" t="t"/>
                <a:pathLst>
                  <a:path extrusionOk="0" h="119" w="230">
                    <a:moveTo>
                      <a:pt x="230" y="0"/>
                    </a:moveTo>
                    <a:lnTo>
                      <a:pt x="0" y="26"/>
                    </a:lnTo>
                    <a:lnTo>
                      <a:pt x="140" y="119"/>
                    </a:lnTo>
                    <a:lnTo>
                      <a:pt x="230"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737572"/>
                  </a:solidFill>
                  <a:latin typeface="Calibri"/>
                  <a:ea typeface="Calibri"/>
                  <a:cs typeface="Calibri"/>
                  <a:sym typeface="Calibri"/>
                </a:endParaRPr>
              </a:p>
            </p:txBody>
          </p:sp>
          <p:sp>
            <p:nvSpPr>
              <p:cNvPr id="741" name="Google Shape;741;p42"/>
              <p:cNvSpPr/>
              <p:nvPr/>
            </p:nvSpPr>
            <p:spPr>
              <a:xfrm>
                <a:off x="10531476" y="1792289"/>
                <a:ext cx="258763" cy="206375"/>
              </a:xfrm>
              <a:custGeom>
                <a:rect b="b" l="l" r="r" t="t"/>
                <a:pathLst>
                  <a:path extrusionOk="0" h="130" w="163">
                    <a:moveTo>
                      <a:pt x="163" y="0"/>
                    </a:moveTo>
                    <a:lnTo>
                      <a:pt x="0" y="52"/>
                    </a:lnTo>
                    <a:lnTo>
                      <a:pt x="12" y="130"/>
                    </a:lnTo>
                    <a:lnTo>
                      <a:pt x="26" y="68"/>
                    </a:lnTo>
                    <a:lnTo>
                      <a:pt x="163"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rgbClr val="737572"/>
                  </a:solidFill>
                  <a:latin typeface="Calibri"/>
                  <a:ea typeface="Calibri"/>
                  <a:cs typeface="Calibri"/>
                  <a:sym typeface="Calibri"/>
                </a:endParaRPr>
              </a:p>
            </p:txBody>
          </p:sp>
        </p:grpSp>
      </p:grpSp>
      <p:grpSp>
        <p:nvGrpSpPr>
          <p:cNvPr id="742" name="Google Shape;742;p42"/>
          <p:cNvGrpSpPr/>
          <p:nvPr/>
        </p:nvGrpSpPr>
        <p:grpSpPr>
          <a:xfrm>
            <a:off x="929680" y="2790900"/>
            <a:ext cx="1914900" cy="1901550"/>
            <a:chOff x="1713300" y="2790900"/>
            <a:chExt cx="1914900" cy="1901550"/>
          </a:xfrm>
        </p:grpSpPr>
        <p:sp>
          <p:nvSpPr>
            <p:cNvPr id="743" name="Google Shape;743;p42"/>
            <p:cNvSpPr/>
            <p:nvPr/>
          </p:nvSpPr>
          <p:spPr>
            <a:xfrm>
              <a:off x="2300400" y="2790900"/>
              <a:ext cx="740700" cy="766200"/>
            </a:xfrm>
            <a:prstGeom prst="ellipse">
              <a:avLst/>
            </a:prstGeom>
            <a:solidFill>
              <a:srgbClr val="3F537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a:t>
              </a:r>
              <a:endParaRPr b="0" i="0" sz="2400" u="none" cap="none" strike="noStrike">
                <a:solidFill>
                  <a:srgbClr val="FFFFFF"/>
                </a:solidFill>
                <a:latin typeface="Arial"/>
                <a:ea typeface="Arial"/>
                <a:cs typeface="Arial"/>
                <a:sym typeface="Arial"/>
              </a:endParaRPr>
            </a:p>
          </p:txBody>
        </p:sp>
        <p:cxnSp>
          <p:nvCxnSpPr>
            <p:cNvPr id="744" name="Google Shape;744;p42"/>
            <p:cNvCxnSpPr/>
            <p:nvPr/>
          </p:nvCxnSpPr>
          <p:spPr>
            <a:xfrm flipH="1">
              <a:off x="2653200" y="3557100"/>
              <a:ext cx="11400" cy="560100"/>
            </a:xfrm>
            <a:prstGeom prst="straightConnector1">
              <a:avLst/>
            </a:prstGeom>
            <a:noFill/>
            <a:ln cap="flat" cmpd="sng" w="9525">
              <a:solidFill>
                <a:srgbClr val="BFBFBF"/>
              </a:solidFill>
              <a:prstDash val="solid"/>
              <a:round/>
              <a:headEnd len="sm" w="sm" type="none"/>
              <a:tailEnd len="med" w="med" type="oval"/>
            </a:ln>
          </p:spPr>
        </p:cxnSp>
        <p:sp>
          <p:nvSpPr>
            <p:cNvPr id="745" name="Google Shape;745;p42"/>
            <p:cNvSpPr txBox="1"/>
            <p:nvPr/>
          </p:nvSpPr>
          <p:spPr>
            <a:xfrm>
              <a:off x="1713300" y="4192050"/>
              <a:ext cx="1914900" cy="50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63248"/>
                  </a:solidFill>
                  <a:latin typeface="Roboto Condensed"/>
                  <a:ea typeface="Roboto Condensed"/>
                  <a:cs typeface="Roboto Condensed"/>
                  <a:sym typeface="Roboto Condensed"/>
                </a:rPr>
                <a:t> </a:t>
              </a:r>
              <a:endParaRPr b="1" i="0" sz="2400" u="none" cap="none" strike="noStrike">
                <a:solidFill>
                  <a:srgbClr val="263248"/>
                </a:solidFill>
                <a:latin typeface="Roboto Condensed"/>
                <a:ea typeface="Roboto Condensed"/>
                <a:cs typeface="Roboto Condensed"/>
                <a:sym typeface="Roboto Condensed"/>
              </a:endParaRPr>
            </a:p>
          </p:txBody>
        </p:sp>
      </p:grpSp>
      <p:grpSp>
        <p:nvGrpSpPr>
          <p:cNvPr id="746" name="Google Shape;746;p42"/>
          <p:cNvGrpSpPr/>
          <p:nvPr/>
        </p:nvGrpSpPr>
        <p:grpSpPr>
          <a:xfrm>
            <a:off x="3594100" y="2024700"/>
            <a:ext cx="1914900" cy="1773000"/>
            <a:chOff x="4356100" y="2024700"/>
            <a:chExt cx="1914900" cy="1773000"/>
          </a:xfrm>
        </p:grpSpPr>
        <p:sp>
          <p:nvSpPr>
            <p:cNvPr id="747" name="Google Shape;747;p42"/>
            <p:cNvSpPr/>
            <p:nvPr/>
          </p:nvSpPr>
          <p:spPr>
            <a:xfrm>
              <a:off x="4943200" y="2024700"/>
              <a:ext cx="740700" cy="766200"/>
            </a:xfrm>
            <a:prstGeom prst="ellipse">
              <a:avLst/>
            </a:prstGeom>
            <a:solidFill>
              <a:srgbClr val="92A8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a:t>
              </a:r>
              <a:endParaRPr b="0" i="0" sz="2400" u="none" cap="none" strike="noStrike">
                <a:solidFill>
                  <a:srgbClr val="FFFFFF"/>
                </a:solidFill>
                <a:latin typeface="Arial"/>
                <a:ea typeface="Arial"/>
                <a:cs typeface="Arial"/>
                <a:sym typeface="Arial"/>
              </a:endParaRPr>
            </a:p>
          </p:txBody>
        </p:sp>
        <p:cxnSp>
          <p:nvCxnSpPr>
            <p:cNvPr id="748" name="Google Shape;748;p42"/>
            <p:cNvCxnSpPr/>
            <p:nvPr/>
          </p:nvCxnSpPr>
          <p:spPr>
            <a:xfrm>
              <a:off x="5307400" y="2793900"/>
              <a:ext cx="12300" cy="500400"/>
            </a:xfrm>
            <a:prstGeom prst="straightConnector1">
              <a:avLst/>
            </a:prstGeom>
            <a:noFill/>
            <a:ln cap="flat" cmpd="sng" w="9525">
              <a:solidFill>
                <a:srgbClr val="BFBFBF"/>
              </a:solidFill>
              <a:prstDash val="solid"/>
              <a:round/>
              <a:headEnd len="sm" w="sm" type="none"/>
              <a:tailEnd len="med" w="med" type="oval"/>
            </a:ln>
          </p:spPr>
        </p:cxnSp>
        <p:sp>
          <p:nvSpPr>
            <p:cNvPr id="749" name="Google Shape;749;p42"/>
            <p:cNvSpPr txBox="1"/>
            <p:nvPr/>
          </p:nvSpPr>
          <p:spPr>
            <a:xfrm>
              <a:off x="4356100" y="3297300"/>
              <a:ext cx="1914900" cy="50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63248"/>
                </a:solidFill>
                <a:latin typeface="Roboto Condensed"/>
                <a:ea typeface="Roboto Condensed"/>
                <a:cs typeface="Roboto Condensed"/>
                <a:sym typeface="Roboto Condensed"/>
              </a:endParaRPr>
            </a:p>
          </p:txBody>
        </p:sp>
      </p:grpSp>
      <p:sp>
        <p:nvSpPr>
          <p:cNvPr id="750" name="Google Shape;750;p42"/>
          <p:cNvSpPr txBox="1"/>
          <p:nvPr/>
        </p:nvSpPr>
        <p:spPr>
          <a:xfrm>
            <a:off x="1217712" y="4117200"/>
            <a:ext cx="14874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Analyse de l’intensité de trafic routier</a:t>
            </a:r>
            <a:endParaRPr b="0" i="0" sz="1400" u="none" cap="none" strike="noStrike">
              <a:solidFill>
                <a:srgbClr val="000000"/>
              </a:solidFill>
              <a:latin typeface="Arial"/>
              <a:ea typeface="Arial"/>
              <a:cs typeface="Arial"/>
              <a:sym typeface="Arial"/>
            </a:endParaRPr>
          </a:p>
        </p:txBody>
      </p:sp>
      <p:sp>
        <p:nvSpPr>
          <p:cNvPr id="751" name="Google Shape;751;p42"/>
          <p:cNvSpPr txBox="1"/>
          <p:nvPr/>
        </p:nvSpPr>
        <p:spPr>
          <a:xfrm>
            <a:off x="4026024" y="3294300"/>
            <a:ext cx="1065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Système embarqué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7" name="Google Shape;757;p43"/>
          <p:cNvSpPr txBox="1"/>
          <p:nvPr>
            <p:ph idx="4294967295" type="ctrTitle"/>
          </p:nvPr>
        </p:nvSpPr>
        <p:spPr>
          <a:xfrm>
            <a:off x="1387800" y="3077750"/>
            <a:ext cx="6593700" cy="155875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b="1" i="0" lang="en-US" sz="6000" u="none" cap="none" strike="noStrike">
                <a:solidFill>
                  <a:srgbClr val="FF9800"/>
                </a:solidFill>
                <a:latin typeface="Times New Roman"/>
                <a:ea typeface="Times New Roman"/>
                <a:cs typeface="Times New Roman"/>
                <a:sym typeface="Times New Roman"/>
              </a:rPr>
              <a:t>Merci pour votre attention </a:t>
            </a:r>
            <a:endParaRPr b="1" i="0" sz="6000" u="none" cap="none" strike="noStrike">
              <a:solidFill>
                <a:srgbClr val="FF9800"/>
              </a:solidFill>
              <a:latin typeface="Times New Roman"/>
              <a:ea typeface="Times New Roman"/>
              <a:cs typeface="Times New Roman"/>
              <a:sym typeface="Times New Roman"/>
            </a:endParaRPr>
          </a:p>
        </p:txBody>
      </p:sp>
      <p:pic>
        <p:nvPicPr>
          <p:cNvPr id="758" name="Google Shape;758;p43"/>
          <p:cNvPicPr preferRelativeResize="0"/>
          <p:nvPr/>
        </p:nvPicPr>
        <p:blipFill rotWithShape="1">
          <a:blip r:embed="rId3">
            <a:alphaModFix/>
          </a:blip>
          <a:srcRect b="0" l="0" r="0" t="0"/>
          <a:stretch/>
        </p:blipFill>
        <p:spPr>
          <a:xfrm>
            <a:off x="3706550" y="477775"/>
            <a:ext cx="2059600" cy="205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
          <p:cNvSpPr txBox="1"/>
          <p:nvPr>
            <p:ph type="ctrTitle"/>
          </p:nvPr>
        </p:nvSpPr>
        <p:spPr>
          <a:xfrm>
            <a:off x="179512" y="3075806"/>
            <a:ext cx="4684539"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600"/>
              <a:t>Présentation générale du projet</a:t>
            </a:r>
            <a:endParaRPr b="0" sz="3600"/>
          </a:p>
        </p:txBody>
      </p:sp>
      <p:sp>
        <p:nvSpPr>
          <p:cNvPr id="268" name="Google Shape;268;p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9" name="Google Shape;269;p5"/>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3F5378"/>
                </a:solidFill>
                <a:latin typeface="Roboto Condensed"/>
                <a:ea typeface="Roboto Condensed"/>
                <a:cs typeface="Roboto Condensed"/>
                <a:sym typeface="Roboto Condensed"/>
              </a:rPr>
              <a:t>2</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t>Présentation de projet</a:t>
            </a:r>
            <a:endParaRPr/>
          </a:p>
        </p:txBody>
      </p:sp>
      <p:sp>
        <p:nvSpPr>
          <p:cNvPr id="275" name="Google Shape;275;p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76" name="Google Shape;276;p6"/>
          <p:cNvGrpSpPr/>
          <p:nvPr/>
        </p:nvGrpSpPr>
        <p:grpSpPr>
          <a:xfrm>
            <a:off x="251520" y="627534"/>
            <a:ext cx="324721" cy="266602"/>
            <a:chOff x="2599525" y="3688600"/>
            <a:chExt cx="428675" cy="351950"/>
          </a:xfrm>
        </p:grpSpPr>
        <p:sp>
          <p:nvSpPr>
            <p:cNvPr id="277" name="Google Shape;277;p6"/>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descr="Road Vector SVG Icon (37) - SVG Repo" id="280" name="Google Shape;280;p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
          <p:cNvSpPr txBox="1"/>
          <p:nvPr/>
        </p:nvSpPr>
        <p:spPr>
          <a:xfrm>
            <a:off x="251520" y="1527452"/>
            <a:ext cx="7200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Le sujet de projet est réalisé  dans le cadre de l’obtention de mastère professionnel de science et données de l’institut supérieur de l’informatique de Mahdia,</a:t>
            </a:r>
            <a:endParaRPr b="0" i="0" sz="1400" u="none" cap="none" strike="noStrike">
              <a:solidFill>
                <a:srgbClr val="000000"/>
              </a:solidFill>
              <a:latin typeface="Arial"/>
              <a:ea typeface="Arial"/>
              <a:cs typeface="Arial"/>
              <a:sym typeface="Arial"/>
            </a:endParaRPr>
          </a:p>
        </p:txBody>
      </p:sp>
      <p:pic>
        <p:nvPicPr>
          <p:cNvPr descr="Etablissement d&amp;#39;enseignement supérieur privé | | Institut Supérieur  d&amp;#39;Informatique de Mahdia (ISIMa) - Mahdia" id="282" name="Google Shape;282;p6"/>
          <p:cNvPicPr preferRelativeResize="0"/>
          <p:nvPr/>
        </p:nvPicPr>
        <p:blipFill rotWithShape="1">
          <a:blip r:embed="rId3">
            <a:alphaModFix/>
          </a:blip>
          <a:srcRect b="0" l="0" r="0" t="0"/>
          <a:stretch/>
        </p:blipFill>
        <p:spPr>
          <a:xfrm>
            <a:off x="2339752" y="2211710"/>
            <a:ext cx="3524250" cy="238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
          <p:cNvSpPr txBox="1"/>
          <p:nvPr>
            <p:ph type="ctrTitle"/>
          </p:nvPr>
        </p:nvSpPr>
        <p:spPr>
          <a:xfrm>
            <a:off x="404675" y="313619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US" sz="3600"/>
              <a:t>Etude préalable et solution proposée</a:t>
            </a:r>
            <a:endParaRPr b="0" sz="3600"/>
          </a:p>
        </p:txBody>
      </p:sp>
      <p:sp>
        <p:nvSpPr>
          <p:cNvPr id="288" name="Google Shape;288;p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9" name="Google Shape;289;p7"/>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3F5378"/>
                </a:solidFill>
                <a:latin typeface="Roboto Condensed"/>
                <a:ea typeface="Roboto Condensed"/>
                <a:cs typeface="Roboto Condensed"/>
                <a:sym typeface="Roboto Condensed"/>
              </a:rPr>
              <a:t>3</a:t>
            </a:r>
            <a:endParaRPr b="1" i="0" sz="3000" u="none" cap="none" strike="noStrike">
              <a:solidFill>
                <a:srgbClr val="3F5378"/>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t>Présentation de la problématique</a:t>
            </a:r>
            <a:endParaRPr/>
          </a:p>
        </p:txBody>
      </p:sp>
      <p:sp>
        <p:nvSpPr>
          <p:cNvPr id="295" name="Google Shape;295;p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96" name="Google Shape;296;p8"/>
          <p:cNvGrpSpPr/>
          <p:nvPr/>
        </p:nvGrpSpPr>
        <p:grpSpPr>
          <a:xfrm>
            <a:off x="251520" y="627534"/>
            <a:ext cx="324721" cy="266602"/>
            <a:chOff x="2599525" y="3688600"/>
            <a:chExt cx="428675" cy="351950"/>
          </a:xfrm>
        </p:grpSpPr>
        <p:sp>
          <p:nvSpPr>
            <p:cNvPr id="297" name="Google Shape;297;p8"/>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0" name="Google Shape;300;p8"/>
          <p:cNvPicPr preferRelativeResize="0"/>
          <p:nvPr/>
        </p:nvPicPr>
        <p:blipFill rotWithShape="1">
          <a:blip r:embed="rId3">
            <a:alphaModFix/>
          </a:blip>
          <a:srcRect b="0" l="0" r="0" t="0"/>
          <a:stretch/>
        </p:blipFill>
        <p:spPr>
          <a:xfrm>
            <a:off x="1" y="1306619"/>
            <a:ext cx="5652120" cy="3836881"/>
          </a:xfrm>
          <a:prstGeom prst="rect">
            <a:avLst/>
          </a:prstGeom>
          <a:noFill/>
          <a:ln>
            <a:noFill/>
          </a:ln>
        </p:spPr>
      </p:pic>
      <p:pic>
        <p:nvPicPr>
          <p:cNvPr descr="confused man Icon - Download confused man Icon 956853 | Noun Project" id="301" name="Google Shape;301;p8"/>
          <p:cNvPicPr preferRelativeResize="0"/>
          <p:nvPr/>
        </p:nvPicPr>
        <p:blipFill rotWithShape="1">
          <a:blip r:embed="rId4">
            <a:alphaModFix/>
          </a:blip>
          <a:srcRect b="0" l="0" r="0" t="0"/>
          <a:stretch/>
        </p:blipFill>
        <p:spPr>
          <a:xfrm>
            <a:off x="6804248" y="2787774"/>
            <a:ext cx="1434892" cy="1544960"/>
          </a:xfrm>
          <a:prstGeom prst="rect">
            <a:avLst/>
          </a:prstGeom>
          <a:noFill/>
          <a:ln>
            <a:noFill/>
          </a:ln>
        </p:spPr>
      </p:pic>
      <p:sp>
        <p:nvSpPr>
          <p:cNvPr id="302" name="Google Shape;302;p8"/>
          <p:cNvSpPr/>
          <p:nvPr/>
        </p:nvSpPr>
        <p:spPr>
          <a:xfrm>
            <a:off x="6544709" y="1306618"/>
            <a:ext cx="2491787" cy="1007373"/>
          </a:xfrm>
          <a:prstGeom prst="cloudCallout">
            <a:avLst>
              <a:gd fmla="val -12524" name="adj1"/>
              <a:gd fmla="val 113142" name="adj2"/>
            </a:avLst>
          </a:prstGeom>
          <a:solidFill>
            <a:srgbClr val="F2F2F2"/>
          </a:solid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Comment contrôler tout ça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2000"/>
              <a:buFont typeface="Arial"/>
              <a:buNone/>
            </a:pPr>
            <a:r>
              <a:rPr lang="en-US">
                <a:solidFill>
                  <a:schemeClr val="lt1"/>
                </a:solidFill>
              </a:rPr>
              <a:t>Solution proposée</a:t>
            </a:r>
            <a:endParaRPr/>
          </a:p>
        </p:txBody>
      </p:sp>
      <p:sp>
        <p:nvSpPr>
          <p:cNvPr id="308" name="Google Shape;308;p9"/>
          <p:cNvSpPr txBox="1"/>
          <p:nvPr>
            <p:ph idx="12" type="sldNum"/>
          </p:nvPr>
        </p:nvSpPr>
        <p:spPr>
          <a:xfrm>
            <a:off x="7558860" y="4636500"/>
            <a:ext cx="15465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09" name="Google Shape;309;p9"/>
          <p:cNvGrpSpPr/>
          <p:nvPr/>
        </p:nvGrpSpPr>
        <p:grpSpPr>
          <a:xfrm>
            <a:off x="251520" y="627534"/>
            <a:ext cx="324721" cy="266602"/>
            <a:chOff x="2599525" y="3688600"/>
            <a:chExt cx="428675" cy="351950"/>
          </a:xfrm>
        </p:grpSpPr>
        <p:sp>
          <p:nvSpPr>
            <p:cNvPr id="310" name="Google Shape;310;p9"/>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p9"/>
          <p:cNvPicPr preferRelativeResize="0"/>
          <p:nvPr/>
        </p:nvPicPr>
        <p:blipFill rotWithShape="1">
          <a:blip r:embed="rId3">
            <a:alphaModFix/>
          </a:blip>
          <a:srcRect b="0" l="0" r="0" t="0"/>
          <a:stretch/>
        </p:blipFill>
        <p:spPr>
          <a:xfrm>
            <a:off x="3194916" y="2388501"/>
            <a:ext cx="491730" cy="1068565"/>
          </a:xfrm>
          <a:prstGeom prst="rect">
            <a:avLst/>
          </a:prstGeom>
          <a:noFill/>
          <a:ln>
            <a:noFill/>
          </a:ln>
        </p:spPr>
      </p:pic>
      <p:pic>
        <p:nvPicPr>
          <p:cNvPr id="314" name="Google Shape;314;p9"/>
          <p:cNvPicPr preferRelativeResize="0"/>
          <p:nvPr/>
        </p:nvPicPr>
        <p:blipFill rotWithShape="1">
          <a:blip r:embed="rId4">
            <a:alphaModFix/>
          </a:blip>
          <a:srcRect b="0" l="0" r="0" t="0"/>
          <a:stretch/>
        </p:blipFill>
        <p:spPr>
          <a:xfrm>
            <a:off x="2388690" y="2571752"/>
            <a:ext cx="741758" cy="924549"/>
          </a:xfrm>
          <a:prstGeom prst="rect">
            <a:avLst/>
          </a:prstGeom>
          <a:noFill/>
          <a:ln>
            <a:noFill/>
          </a:ln>
        </p:spPr>
      </p:pic>
      <p:sp>
        <p:nvSpPr>
          <p:cNvPr descr="Road Vector SVG Icon (37) - SVG Repo" id="315" name="Google Shape;315;p9"/>
          <p:cNvSpPr/>
          <p:nvPr/>
        </p:nvSpPr>
        <p:spPr>
          <a:xfrm>
            <a:off x="1932400" y="2419352"/>
            <a:ext cx="2217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
          <p:cNvSpPr txBox="1"/>
          <p:nvPr/>
        </p:nvSpPr>
        <p:spPr>
          <a:xfrm>
            <a:off x="-42600" y="3911950"/>
            <a:ext cx="18894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 reste des voitures évitant le contrôle sécuritaire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
          <p:cNvSpPr txBox="1"/>
          <p:nvPr/>
        </p:nvSpPr>
        <p:spPr>
          <a:xfrm>
            <a:off x="1932400" y="3927334"/>
            <a:ext cx="1889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Contrôle traditionnel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9"/>
          <p:cNvPicPr preferRelativeResize="0"/>
          <p:nvPr/>
        </p:nvPicPr>
        <p:blipFill rotWithShape="1">
          <a:blip r:embed="rId5">
            <a:alphaModFix/>
          </a:blip>
          <a:srcRect b="0" l="0" r="0" t="0"/>
          <a:stretch/>
        </p:blipFill>
        <p:spPr>
          <a:xfrm>
            <a:off x="464116" y="1683625"/>
            <a:ext cx="1080421" cy="2243710"/>
          </a:xfrm>
          <a:prstGeom prst="rect">
            <a:avLst/>
          </a:prstGeom>
          <a:noFill/>
          <a:ln>
            <a:noFill/>
          </a:ln>
        </p:spPr>
      </p:pic>
      <p:pic>
        <p:nvPicPr>
          <p:cNvPr descr="Camera Icon Graphic by rudezstudio · Creative Fabrica" id="319" name="Google Shape;319;p9"/>
          <p:cNvPicPr preferRelativeResize="0"/>
          <p:nvPr/>
        </p:nvPicPr>
        <p:blipFill rotWithShape="1">
          <a:blip r:embed="rId6">
            <a:alphaModFix/>
          </a:blip>
          <a:srcRect b="0" l="0" r="0" t="0"/>
          <a:stretch/>
        </p:blipFill>
        <p:spPr>
          <a:xfrm>
            <a:off x="4751585" y="3651599"/>
            <a:ext cx="1508851" cy="1020926"/>
          </a:xfrm>
          <a:prstGeom prst="rect">
            <a:avLst/>
          </a:prstGeom>
          <a:noFill/>
          <a:ln>
            <a:noFill/>
          </a:ln>
        </p:spPr>
      </p:pic>
      <p:pic>
        <p:nvPicPr>
          <p:cNvPr id="320" name="Google Shape;320;p9"/>
          <p:cNvPicPr preferRelativeResize="0"/>
          <p:nvPr/>
        </p:nvPicPr>
        <p:blipFill rotWithShape="1">
          <a:blip r:embed="rId7">
            <a:alphaModFix/>
          </a:blip>
          <a:srcRect b="0" l="0" r="0" t="0"/>
          <a:stretch/>
        </p:blipFill>
        <p:spPr>
          <a:xfrm>
            <a:off x="6581898" y="1415425"/>
            <a:ext cx="2051581" cy="3009938"/>
          </a:xfrm>
          <a:prstGeom prst="rect">
            <a:avLst/>
          </a:prstGeom>
          <a:noFill/>
          <a:ln>
            <a:noFill/>
          </a:ln>
        </p:spPr>
      </p:pic>
      <p:pic>
        <p:nvPicPr>
          <p:cNvPr id="321" name="Google Shape;321;p9"/>
          <p:cNvPicPr preferRelativeResize="0"/>
          <p:nvPr/>
        </p:nvPicPr>
        <p:blipFill rotWithShape="1">
          <a:blip r:embed="rId8">
            <a:alphaModFix/>
          </a:blip>
          <a:srcRect b="0" l="0" r="0" t="0"/>
          <a:stretch/>
        </p:blipFill>
        <p:spPr>
          <a:xfrm>
            <a:off x="4859861" y="2920394"/>
            <a:ext cx="1292298" cy="798972"/>
          </a:xfrm>
          <a:prstGeom prst="rect">
            <a:avLst/>
          </a:prstGeom>
          <a:noFill/>
          <a:ln>
            <a:noFill/>
          </a:ln>
        </p:spPr>
      </p:pic>
      <p:pic>
        <p:nvPicPr>
          <p:cNvPr descr="Database File Icon - 5857 - Dryicons" id="322" name="Google Shape;322;p9"/>
          <p:cNvPicPr preferRelativeResize="0"/>
          <p:nvPr/>
        </p:nvPicPr>
        <p:blipFill rotWithShape="1">
          <a:blip r:embed="rId9">
            <a:alphaModFix/>
          </a:blip>
          <a:srcRect b="0" l="0" r="0" t="0"/>
          <a:stretch/>
        </p:blipFill>
        <p:spPr>
          <a:xfrm>
            <a:off x="5108381" y="1559250"/>
            <a:ext cx="795260" cy="653769"/>
          </a:xfrm>
          <a:prstGeom prst="rect">
            <a:avLst/>
          </a:prstGeom>
          <a:noFill/>
          <a:ln>
            <a:noFill/>
          </a:ln>
        </p:spPr>
      </p:pic>
      <p:sp>
        <p:nvSpPr>
          <p:cNvPr id="323" name="Google Shape;323;p9"/>
          <p:cNvSpPr/>
          <p:nvPr/>
        </p:nvSpPr>
        <p:spPr>
          <a:xfrm rot="5400000">
            <a:off x="5358818" y="2325238"/>
            <a:ext cx="266400" cy="226800"/>
          </a:xfrm>
          <a:prstGeom prst="lef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24" name="Google Shape;324;p9"/>
          <p:cNvPicPr preferRelativeResize="0"/>
          <p:nvPr/>
        </p:nvPicPr>
        <p:blipFill rotWithShape="1">
          <a:blip r:embed="rId10">
            <a:alphaModFix/>
          </a:blip>
          <a:srcRect b="0" l="0" r="0" t="0"/>
          <a:stretch/>
        </p:blipFill>
        <p:spPr>
          <a:xfrm>
            <a:off x="7525499" y="3246771"/>
            <a:ext cx="504978" cy="146217"/>
          </a:xfrm>
          <a:prstGeom prst="rect">
            <a:avLst/>
          </a:prstGeom>
          <a:noFill/>
          <a:ln>
            <a:noFill/>
          </a:ln>
        </p:spPr>
      </p:pic>
      <p:sp>
        <p:nvSpPr>
          <p:cNvPr id="325" name="Google Shape;325;p9"/>
          <p:cNvSpPr txBox="1"/>
          <p:nvPr/>
        </p:nvSpPr>
        <p:spPr>
          <a:xfrm>
            <a:off x="4751585" y="2613111"/>
            <a:ext cx="1617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108tn8013</a:t>
            </a:r>
            <a:endParaRPr b="0" i="0" sz="1400" u="none" cap="none" strike="noStrike">
              <a:solidFill>
                <a:srgbClr val="000000"/>
              </a:solidFill>
              <a:latin typeface="Arial"/>
              <a:ea typeface="Arial"/>
              <a:cs typeface="Arial"/>
              <a:sym typeface="Arial"/>
            </a:endParaRPr>
          </a:p>
        </p:txBody>
      </p:sp>
      <p:cxnSp>
        <p:nvCxnSpPr>
          <p:cNvPr id="326" name="Google Shape;326;p9"/>
          <p:cNvCxnSpPr>
            <a:endCxn id="324" idx="1"/>
          </p:cNvCxnSpPr>
          <p:nvPr/>
        </p:nvCxnSpPr>
        <p:spPr>
          <a:xfrm flipH="1" rot="10800000">
            <a:off x="5903699" y="3319880"/>
            <a:ext cx="1621800" cy="573300"/>
          </a:xfrm>
          <a:prstGeom prst="straightConnector1">
            <a:avLst/>
          </a:prstGeom>
          <a:noFill/>
          <a:ln cap="flat" cmpd="sng" w="9525">
            <a:solidFill>
              <a:srgbClr val="347EB8"/>
            </a:solidFill>
            <a:prstDash val="solid"/>
            <a:round/>
            <a:headEnd len="sm" w="sm" type="none"/>
            <a:tailEnd len="sm" w="sm" type="none"/>
          </a:ln>
        </p:spPr>
      </p:cxnSp>
      <p:cxnSp>
        <p:nvCxnSpPr>
          <p:cNvPr id="327" name="Google Shape;327;p9"/>
          <p:cNvCxnSpPr/>
          <p:nvPr/>
        </p:nvCxnSpPr>
        <p:spPr>
          <a:xfrm flipH="1" rot="10800000">
            <a:off x="5903641" y="3393162"/>
            <a:ext cx="2126700" cy="768900"/>
          </a:xfrm>
          <a:prstGeom prst="straightConnector1">
            <a:avLst/>
          </a:prstGeom>
          <a:noFill/>
          <a:ln cap="flat" cmpd="sng" w="9525">
            <a:solidFill>
              <a:srgbClr val="347EB8"/>
            </a:solidFill>
            <a:prstDash val="solid"/>
            <a:round/>
            <a:headEnd len="sm" w="sm" type="none"/>
            <a:tailEnd len="sm" w="sm" type="none"/>
          </a:ln>
        </p:spPr>
      </p:cxnSp>
      <p:cxnSp>
        <p:nvCxnSpPr>
          <p:cNvPr id="328" name="Google Shape;328;p9"/>
          <p:cNvCxnSpPr/>
          <p:nvPr/>
        </p:nvCxnSpPr>
        <p:spPr>
          <a:xfrm flipH="1" rot="10800000">
            <a:off x="5903641" y="3142466"/>
            <a:ext cx="1522200" cy="576900"/>
          </a:xfrm>
          <a:prstGeom prst="straightConnector1">
            <a:avLst/>
          </a:prstGeom>
          <a:noFill/>
          <a:ln cap="flat" cmpd="sng" w="9525">
            <a:solidFill>
              <a:srgbClr val="D69C33"/>
            </a:solidFill>
            <a:prstDash val="solid"/>
            <a:round/>
            <a:headEnd len="sm" w="sm" type="none"/>
            <a:tailEnd len="med" w="med" type="triangle"/>
          </a:ln>
        </p:spPr>
      </p:cxnSp>
      <p:sp>
        <p:nvSpPr>
          <p:cNvPr id="329" name="Google Shape;329;p9"/>
          <p:cNvSpPr txBox="1"/>
          <p:nvPr/>
        </p:nvSpPr>
        <p:spPr>
          <a:xfrm>
            <a:off x="7195938" y="2920394"/>
            <a:ext cx="11247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0000"/>
                </a:solidFill>
                <a:latin typeface="Arial"/>
                <a:ea typeface="Arial"/>
                <a:cs typeface="Arial"/>
                <a:sym typeface="Arial"/>
              </a:rPr>
              <a:t>108tn8013</a:t>
            </a:r>
            <a:endParaRPr b="0" i="0" sz="1400" u="none" cap="none" strike="noStrike">
              <a:solidFill>
                <a:srgbClr val="000000"/>
              </a:solidFill>
              <a:latin typeface="Arial"/>
              <a:ea typeface="Arial"/>
              <a:cs typeface="Arial"/>
              <a:sym typeface="Arial"/>
            </a:endParaRPr>
          </a:p>
        </p:txBody>
      </p:sp>
      <p:cxnSp>
        <p:nvCxnSpPr>
          <p:cNvPr id="330" name="Google Shape;330;p9"/>
          <p:cNvCxnSpPr/>
          <p:nvPr/>
        </p:nvCxnSpPr>
        <p:spPr>
          <a:xfrm>
            <a:off x="4161825" y="1484450"/>
            <a:ext cx="16200" cy="3257100"/>
          </a:xfrm>
          <a:prstGeom prst="straightConnector1">
            <a:avLst/>
          </a:prstGeom>
          <a:noFill/>
          <a:ln cap="flat" cmpd="sng" w="9525">
            <a:solidFill>
              <a:srgbClr val="2B608B"/>
            </a:solidFill>
            <a:prstDash val="solid"/>
            <a:round/>
            <a:headEnd len="sm" w="sm" type="none"/>
            <a:tailEnd len="sm" w="sm" type="none"/>
          </a:ln>
        </p:spPr>
      </p:cxnSp>
      <p:sp>
        <p:nvSpPr>
          <p:cNvPr id="331" name="Google Shape;331;p9"/>
          <p:cNvSpPr txBox="1"/>
          <p:nvPr/>
        </p:nvSpPr>
        <p:spPr>
          <a:xfrm>
            <a:off x="4391750" y="4555976"/>
            <a:ext cx="232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Appareil de surveillance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